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9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media/image55.jpg" ContentType="image/jpg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media/image57.jpg" ContentType="image/jpg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media/image59.jpg" ContentType="image/jpg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media/image75.jpg" ContentType="image/jpg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media/image88.jpg" ContentType="image/jpg"/>
  <Override PartName="/ppt/media/image90.svg" ContentType="image/svg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54" r:id="rId3"/>
    <p:sldMasterId id="2147483656" r:id="rId4"/>
    <p:sldMasterId id="2147483668" r:id="rId5"/>
    <p:sldMasterId id="2147483676" r:id="rId6"/>
    <p:sldMasterId id="2147483678" r:id="rId7"/>
  </p:sldMasterIdLst>
  <p:notesMasterIdLst>
    <p:notesMasterId r:id="rId65"/>
  </p:notesMasterIdLst>
  <p:sldIdLst>
    <p:sldId id="2130" r:id="rId8"/>
    <p:sldId id="2111" r:id="rId9"/>
    <p:sldId id="2112" r:id="rId10"/>
    <p:sldId id="2113" r:id="rId11"/>
    <p:sldId id="2114" r:id="rId12"/>
    <p:sldId id="2115" r:id="rId13"/>
    <p:sldId id="2116" r:id="rId14"/>
    <p:sldId id="2117" r:id="rId15"/>
    <p:sldId id="2118" r:id="rId16"/>
    <p:sldId id="2119" r:id="rId17"/>
    <p:sldId id="2120" r:id="rId18"/>
    <p:sldId id="2121" r:id="rId19"/>
    <p:sldId id="2032" r:id="rId20"/>
    <p:sldId id="2109" r:id="rId21"/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108" r:id="rId36"/>
    <p:sldId id="270" r:id="rId37"/>
    <p:sldId id="272" r:id="rId38"/>
    <p:sldId id="273" r:id="rId39"/>
    <p:sldId id="274" r:id="rId40"/>
    <p:sldId id="275" r:id="rId41"/>
    <p:sldId id="2107" r:id="rId42"/>
    <p:sldId id="2110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2033" r:id="rId53"/>
    <p:sldId id="2123" r:id="rId54"/>
    <p:sldId id="2124" r:id="rId55"/>
    <p:sldId id="2125" r:id="rId56"/>
    <p:sldId id="2126" r:id="rId57"/>
    <p:sldId id="2127" r:id="rId58"/>
    <p:sldId id="2128" r:id="rId59"/>
    <p:sldId id="2129" r:id="rId60"/>
    <p:sldId id="1927" r:id="rId61"/>
    <p:sldId id="2057" r:id="rId62"/>
    <p:sldId id="1942" r:id="rId63"/>
    <p:sldId id="1946" r:id="rId6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2" d="100"/>
          <a:sy n="142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06.9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22982,'508'56'0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09.5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32 23626,'421'-32'0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04.8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24575,'272'8'0,"-164"1"0,-26-2 0,-33-1-1365,-42-5-5461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19.0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21389,'738'0'0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1.5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23619,'786'0'0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3.6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33 24575,'31'-2'0,"42"-6"0,-10 0 0,398-6 0,-408 14 0,-30 2-1365,-12-1-5461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6.4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24575,'0'2'0,"0"0"0,0 0 0,-1 0 0,2 0 0,-1-1 0,0 2 0,0-1 0,1-1 0,-1 2 0,0-2 0,1 1 0,1 3 0,-1-5 0,1 1 0,-1-1 0,0 0 0,0 1 0,1-1 0,-1 0 0,0 1 0,1-1 0,-2 0 0,2 0 0,-1 0 0,1 0 0,-1-1 0,0 1 0,1 0 0,-2-1 0,2 1 0,-1 0 0,2-1 0,21-3 0,0 1 0,0 2 0,0 1 0,27 2 0,9 0 0,464-2 0,-509-1-1365,-10-2-5461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8.0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20 24575,'2'0'0,"3"0"0,4 0 0,1 0 0,4 0 0,-1 0 0,2 0 0,1 0 0,0 0 0,-3 0 0,-1 0 0,-2 0 0,0 0 0,-1-3 0,1 0 0,-1-3 0,0 2 0,-2 0-8191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9.2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8 24575,'2'0'0,"1"0"0,3 0 0,3 0 0,2-3 0,3 2 0,8-1 0,5 2 0,-2-1 0,-2 0 0,-6 1-8191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29.8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24575,'2'0'0,"1"0"0,4 0 0,7 0 0,4 0 0,3 0 0,2 2 0,-3-1 0,-4 1-8191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11.0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159 9 24575,'-152'-7'-1365,"146"6"-5461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12.9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84 32 24575,'8'-4'0,"0"0"0,0 0 0,0 1 0,0 1 0,0 0 0,1 0 0,17-1 0,-25 2 0,-150-5 0,148 6-76,0-1 1,0 1-1,0 0 0,0 0 0,0 0 0,0 0 0,1 0 0,-2 0 1,1 1-1,1-1 0,-1 0 0,-1 1 0,2-1 0,-1 0 1,0 0-1,0 1 0,-1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14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26 24575,'23'0'0,"-4"1"0,0-1 0,-1-1 0,1-1 0,-1-1 0,29-6 0,-38 6-341,-1 0 0,1 2-1,14-2 1,-14 2-6485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3:32.3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24575,'0'1'0,"0"3"0,2-1 0,1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4:29.1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07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24469,'1030'-8'0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15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24499,'1143'0'0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21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22663,'710'0'0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24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24575,'161'7'0,"29"0"0,388-13 0,-467 6 0,-33 9-1365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32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24575,'406'-13'0,"-219"5"0,173 23 0,-70 1 0,47-18 0,254 3 0,-350 8 0,-80-1 0,-125-6-32,-21-1-301,1-1 0,0 0-1,18-4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8:56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23209,'1142'0'0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9:03.0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23706,'3282'8'0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9:19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24575,'153'8'0,"386"2"0,319-8 0,-119-5 0,-431 3 0,-113 9 0,13 0 0,-92-9 0,102-1 0,-210 1-227,0-1-1,0 0 1,0-1-1,0 0 1,13-5-1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06:59:26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24575,'3'2'0,"2"0"0,-2-1 0,1 1 0,0-1 0,0 0 0,0 1 0,0-2 0,0 0 0,1 1 0,-1-1 0,6-1 0,4 2 0,280 7 0,-45-4 0,-41 1 0,13-1 0,-108-2-1365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587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Приветствие. Представиться: руководитель операций Интел Логистик. Цель вебинара: за 30 минут разобрать, что поменялось с переходом на ЭТрН, какие риски это несёт грузовладельцу и как мы организовали работу, чтобы эти риски вас не коснулись. В конце — короткий чек-лист того, что нам нужно от вас, и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 слайда: с 1 сентября бумажная ТН больше не является полноценным документом для автоперевозки. Рынок перестраивается прямо сейчас, и часть участников — перевозчиков, получателей, экспедиторов — ещё не готова. Именно на стыке с ними и возникают проблемы, о которых дальше. Реестры экспедиторов и перевозчиков на ГосЛог — следующий шаг: работать можно будет только с теми, кто в реестре.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ЭТрН — это не один файл, а цепочка из четырёх подписей разных участников. Если хотя бы одна сторона не подписала, документ остаётся незавершённым — и формально перевозка не подтверждена. На практике чаще всего «застревает» третий титул: грузополучатель не подключён к ЭДО, не знает про ЭТрН или просто не подписывает вовремя. Возьмите это на заметку — дальше вернёмся к этому.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Отсутствие ЭТрН — серьёзный налоговый риск не только для экспедитора, но и для грузовладельца, а в ряде случаев и для его покупателя. Плюс репутационный риск в отношениях с клиентами. Важно подчеркнуть: ЭТрН оформляется до перевозки, а не после. Если момент упущен, исправить ситуацию задним числом крайне сложно — мы видели такие случаи на рынке в сентябре. Поэтому правильный процесс с первого дня дешевле любой «починки».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реальные ситуации, которые мы разбирали в сентябре и октябре — у себя и у наших партнёров. Важно: почти все они возникают на стыке участников, а не внутри одной компании. Поэтому ЭТрН — задача, которую нельзя решить в одиночку: нужна согласованная работа отправителя, экспедитора, перевозчика и получателя. Дальше покажу, как мы выстроили эту согласованность.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Ключевой слайд — его стоит проговорить медленно. Груз может быть доставлен вовремя и без претензий, но если получатель не подписал свой титул, с точки зрения документов перевозка не завершена. Мы видели ситуации, когда из-за этого заказчик не мог закрыть расчёты со своим клиентом. Наше правило: до отгрузки знаем, кто и через какого оператора подписывает третий титул. Если получатель не подключён к ЭДО — заранее договариваемся, что титул подписывает заказчик.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перевели в электронный вид не только саму накладную, а всю цепочку: ваше поручение, нашу расписку, заявку перевозчику (или поручение привлечённому экспедитору) и ЭТрН. В системе ЭПД эти документы связываются деревом: данные переносятся и дополняются участниками, поэтому меньше ручного ввода и ошибок. Два сценария: мы можем быть отправителем и оформить ЭТрН за вас; если отправитель вы — мы в роли экспедитора и даём вам все данные по перевозчику, машине и водителю.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подключены к Saby с августа 2026 и ещё до 1 сентября протестировали обмен ЭТрН с клиентами, которые работают через других операторов — Контур и Астрал. Это важно: роуминг между операторами — одна из главных точек сбоя на рынке, и мы прошли её заранее. Основная работа идёт в 1С: накладная создаётся из заказа, поэтому данные не перепечатываются. Веб-кабинет — страховка: если в одном канале техническая проблема, документ уходит через другой.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доработали нашу ERP под ЭТрН: накладная связана с заказом, а в журнале заказов есть отметка «требуется ЭТрН» и текущий статус подписания. Это значит, что незавершённые накладные мы видим сами, а не узнаём о них от вас или от налоговой. Раз в неделю рабочая группа — операции, бухгалтерия, клиентский сервис и финансы — проходит по незакрытым документам и решает, кому и что нужно дожать. Если зависание на стороне вашего получателя — мы свяжемся с вами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Часть перевозок мы выполняем с привлечёнными перевозчиками и экспедиторами. Чтобы стандарт был один, условия работы с электронными документами закреплены в допсоглашениях с основными перевозчиками. Операционистам дана жёсткая установка: подрядчик обязан добавить нас наблюдателем в ЭТрН — тогда документ виден в нашей системе и мы контролируем его статус. Для вас итог простой: с документами по перевозке вы общаетесь только с нами.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Пять вещей, которые помогут нам работать без сбоев. Самое важное — первое: без оператора ЭДО и ИНН получателя мы не сможем адресно отправить документ. И третье: заранее решите, кто подписывает за получателя, если он не подключён. Всё это можно прислать вашему менеджеру одним письмом — мы проверим обмен с вашим оператором до первой перевозки.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47AFB-33B2-B14B-B1BB-E54556D8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CFD4DD-05EA-0BA1-A41B-5CEE8D461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58775" y="431800"/>
            <a:ext cx="6140450" cy="34544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C82097C-0A55-9126-AEB1-E6A1D1BB0D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03D49C-0D03-B46A-63C7-8FDB93DE5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E970D-E09D-4FA7-A400-3BD763EDC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920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04844-65B1-515F-B1F5-A6797D9DC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90344A-A310-5201-927A-DAD33FD7AB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7A5F3-BBC9-5979-D7C8-05BA11EC7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Добрый день, коллеги. Меня зовут Олег Дмитряков, я ведущий специалист отдела закупок. Сегодня шесть блоков, которые влияют на наши перевозки в ближайшие недели: как терминалы Владивостока стали строже относиться к креплению грузов после введения ЭПД, как подготовить тяжёлый и опасный груз к отправке через Дальний Восток, что происходит с маршрутом через Пусан, какие два новых сервиса появились из Турции и сколько стоит доставка. По каждой теме скажу, что известно, чего пока нет и что делать нам.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BE6E6-84AE-3667-1BE8-6D2897640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18710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Приветствие. Сегодня пять тем: навигационные пломбы, маршрут Иран – Азербайджан – Россия, доставка из Турции через Иран, подбор транспорта и риски со страхованием.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Первая тема — электронные навигационные пломбы и транзит через несколько государств ЕАЭС.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 31 июля 2026 года электронная навигационная пломба обязательна почти для всего автомобильного транзита через два и более государства ЕАЭС.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Оба условия одновременно: автомобиль под процедурой таможенного транзита и минимум две страны ЕАЭС на маршруте.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Считаем страны ЕАЭС на маршруте. Китай – РФ и Китай – Монголия – РФ: Соглашение не обязывает, но таможня может применить ЭНП индивидуально.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Исключение для УЭО временное: действует до 31.12.2027, если декларант и перевозчик — одна компания, а транспорт зарегистрирован в ЕАЭС.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Заказывает и оплачивает перевозчик или экспедитор по его поручению, у оператора страны начала отслеживания. Ставит, активирует и снимает только представитель оператора.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Цены — ориентир. Платят оператору страны, где начинается отслеживание.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Общее правило — уведомить и оператора, и таможню. При техническом сбое устройство трогать нельзя.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Теоретически пломба должна немного сокращать срок транзита: она снижает риски при пересечении границ между странами ЕАЭС.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Вторая тема — автоперевозки из Ирана в Россию транзитом через Азербайджан.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Иранский поток в Россию идёт через Азербайджан и растёт: через Астару в июне 2026 года на 50% больше, чем годом 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Основной путь: Тегеран – Астара – Самур / Яраг-Казмаляр – Махачкала, без перегрузки на границе. Запасной — Биле-Сувар.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Третья тема — доставка из Турции через Иран.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Карта маршрута: Стамбул – Анкара – Эрзурум – Агры, переход Гюрбулак – Базарган, по Ирану по МДП через Маку, Тебриз, Ардебиль до Астары, далее Баку, Худат, переход Самур – Яраг-Казмаляр и Махачкала.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страны и три границы; по Ирану около 700–800 км транзитом по МДП.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Четвёртая тема — подбор транспорта на иранском направлении.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Иранских рефрижераторов мало, поэтому перевозки выполняют перевозчики из Азербайджана, юга России и иногда Беларуси.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Пятая тема — риски и страхование.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Страховка с покрытием военных рисков, высокий риск досмотров, особенно консолидаций и сборных грузов.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CBD0-3789-D597-707A-2691B3D4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56DF72E-0FCF-1319-36B9-D82CF3961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6BD85E4-733C-C762-3959-D44FC173E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260122-C99E-8796-5916-BC3FC5FF4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E970D-E09D-4FA7-A400-3BD763EDC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6087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A608C-F7BA-F2E0-22E8-7A41A467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CEC5F-1EBF-840E-2A40-F90D5FD7DB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969ED-17F1-C15F-7CD4-5D56B5CAED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Добрый день, коллеги. Меня зовут Олег Дмитряков, я ведущий специалист отдела закупок. Сегодня шесть блоков, которые влияют на наши перевозки в ближайшие недели: как терминалы Владивостока стали строже относиться к креплению грузов после введения ЭПД, как подготовить тяжёлый и опасный груз к отправке через Дальний Восток, что происходит с маршрутом через Пусан, какие два новых сервиса появились из Турции и сколько стоит доставка. По каждой теме скажу, что известно, чего пока нет и что делать нам.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E3412-CF0E-C448-2F2D-3A3214F67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489187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Порядок такой. Две темы про Дальний Восток и подготовку груза, одна про Пусан, две про сервисы из Турции и отдельно ставки. В конце короткие выводы для закупки. Сразу оговорюсь: по Турции часть данных пока неполная, и я буду прямо говорить, где у нас факты, а где только планы компаний.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Первая тема: крепление грузов во Владивостоке. С введением электронных перевозочных документов терминалы на Дальнем Востоке усилили контроль крепления тяжёлых грузов, а также опасных грузов в контейнере. Причина понятная: в поручении экспедитору теперь отражается вся информация о грузе, и терминал видит, что именно едет и как это должно быть закреплено. Если схема крепления не подходит, груз могут не принять на железную дорогу.</a:t>
            </a:r>
          </a:p>
          <a:p>
            <a:endParaRPr/>
          </a:p>
          <a:p>
            <a:r>
              <a:t>Напомню, что ЭПД обязательны с 1 сентября 2026 года, при этом для части участников, по данным отраслевых публикаций, действует переходный период до весны 2027 года. Точные сроки лучше проверять по первоисточнику.</a:t>
            </a:r>
          </a:p>
          <a:p>
            <a:endParaRPr/>
          </a:p>
          <a:p>
            <a:r>
              <a:t>Что нужно, чтобы мы могли проработать запрос с тяжёлыми местами: фото груза, тип грузовых мест, их количество и вес, а также фото с прошлой погрузки, если она была.</a:t>
            </a:r>
          </a:p>
          <a:p>
            <a:endParaRPr/>
          </a:p>
          <a:p>
            <a:r>
              <a:t>Порядок работы такой. Агент в Китае связывается с отправителем и даёт ему инструкции по креплению, чтобы груз приняли на терминале во Владивостоке на железную дорогу. Проще всего с типовыми грузами: бочками, IBC-кубами, типовыми станками, сталью в рулонах. Для них уже есть отработанные схемы. То же относится к распространённому опасному грузу. Для нестандартного груза нужно разработать эскиз схемы крепления.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Вторая тема: чек-лист для отправителя. Разделю его на две части.</a:t>
            </a:r>
          </a:p>
          <a:p>
            <a:endParaRPr/>
          </a:p>
          <a:p>
            <a:r>
              <a:t>Для тяжёлых мест. Первое: фото груза и упаковки, тип мест, будь то ящик, паллета, куб или станок, и их количество. Второе: вес каждого места и общий вес, габариты. Третье: фото прошлой погрузки, если она была. Четвёртое: получить инструкцию по креплению от агента до погрузки, а не после. И пятое, это уже моя рекомендация: сделать контрольные фото крепления перед закрытием контейнера.</a:t>
            </a:r>
          </a:p>
          <a:p>
            <a:endParaRPr/>
          </a:p>
          <a:p>
            <a:r>
              <a:t>Для опасного груза. Класс опасности, номер ООН и группа упаковки. Паспорт безопасности и CNAS на морскую перевозку. Правильная маркировка и знаки опасности, контейнер без повреждений. Раздельное размещение несовместимых веществ. И крепление груза внутри контейнера по согласованной схеме.</a:t>
            </a:r>
          </a:p>
          <a:p>
            <a:endParaRPr/>
          </a:p>
          <a:p>
            <a:r>
              <a:t>Отдельно про железную дорогу. По отраслевым публикациям, на Восточном полигоне число поездов ограничено, у опасных грузов нет приоритета, платформ не хватает, а дополнительные проверки могут добавить от одного до трёх дней. Поэтому по опасным грузам запас по срокам нужен всегда.</a:t>
            </a:r>
          </a:p>
          <a:p>
            <a:endParaRPr/>
          </a:p>
          <a:p>
            <a:r>
              <a:t>И главное: данные в документах должны совпадать с реальным грузом, потому что терминал это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Третья тема: маршрут через Пусан. Он становится всё популярнее, в том числе для грузов из Юго-Восточной Азии с перевалкой в Корее. По данным InfraNews со ссылкой на The Loadstar, в августе 2026 года на линиях из Пусана в порты российского Дальнего Востока перевезли более 33 тысяч TEU, из них корейский экспорт около 8 тысяч. В последнем отчётном месяце экспорт вырос примерно на десять процентов, до 8,8 тысячи TEU.</a:t>
            </a:r>
          </a:p>
          <a:p>
            <a:endParaRPr/>
          </a:p>
          <a:p>
            <a:r>
              <a:t>Причин несколько: рост импорта и транзита через дальневосточные порты, заторы в китайских портах после тайфунов и сезонный спрос на платформы, в том числе под зерно. Платформы подорожали: аренда в сентябре выросла с трёх до более чем пяти тысяч рублей в сутки, на отдельных направлениях до восьми тысяч и выше, а первого октября РЖД в очередной раз повысила тарифы.</a:t>
            </a:r>
          </a:p>
          <a:p>
            <a:endParaRPr/>
          </a:p>
          <a:p>
            <a:r>
              <a:t>Для нас это означает нехватку мест и переносы грузов на следующие рейсы. Линии отвечают расширением: Dong Young Shipping, DYS, рассматривает постановку на маршруты судов большей вместимости, и, по нашей информации, в ближайшее время на этот маршрут планируют поставить более крупные суда.</a:t>
            </a:r>
          </a:p>
          <a:p>
            <a:endParaRPr/>
          </a:p>
          <a:p>
            <a:r>
              <a:t>Практический вывод: бронировать заранее и закладывать запас по срокам.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Четвёртая тема: сервис через Батуми. Он принадлежит компании Verim Denizcilik. Ранее было несколько отправок, и, по словам агентов, без проблем. Маршрут: из Турции морем до порта Батуми, дальше по железной дороге через Азербайджан в Россию или Беларусь.</a:t>
            </a:r>
          </a:p>
          <a:p>
            <a:endParaRPr/>
          </a:p>
          <a:p>
            <a:r>
              <a:t>Направления: Краснодар, 13–17 дней; Москва, 15–20 дней; Минск, ж/д сервис доступен, но срок не уточнён.</a:t>
            </a:r>
          </a:p>
          <a:p>
            <a:endParaRPr/>
          </a:p>
          <a:p>
            <a:r>
              <a:t>Условия. Порты отправления в Турции только Амбарлы и регион Измита. Отправки в среднем раз в 15 дней, поэтому готовность груза нужно планировать заранее. Принимаются только полные контейнеры, FCL.</a:t>
            </a:r>
          </a:p>
          <a:p>
            <a:endParaRPr/>
          </a:p>
          <a:p>
            <a:r>
              <a:t>Публичных подтверждений по этому сервису я не нашёл, данные получены от отдела закупок.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Пятая тема: Очамчира в Абхазии. Первый вариант, о котором у нас есть данные, это новый сервис Турция, Очамчира и дальше по железной дороге до Москвы. Он организован для вывоза контейнеров, оставшихся на линиях Akkon и ECCL, но планируется и дальнейшее развитие. Отправки примерно раз в 15 дней, только FCL. Заявленное транзитное время по морю четыре дня, срок наземной части и всего пути до Москвы пока не назван.</a:t>
            </a:r>
          </a:p>
          <a:p>
            <a:endParaRPr/>
          </a:p>
          <a:p>
            <a:r>
              <a:t>Статус пока слабый. Регулярная работа только становится, а у нашей компании пока нет опыта перевозок по этому маршруту.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Второй источник по Очамчире, публичный: проект компании ModernWay, InfraNews от первого октября. Контейнеры из Гебзе в Очамчиру, дальше по железной дороге и автотранспортом. В тайм-чартер взяты два судна на 100 и 200 TEU. Ж/д часть прорабатывается: обращение в РЖД, тестовые поезда через станцию Весёлое. План: 100 TEU, затем 200 TEU и еженедельный сервис. Даты, тарифы и сроки не названы.</a:t>
            </a:r>
          </a:p>
          <a:p>
            <a:endParaRPr/>
          </a:p>
          <a:p>
            <a:r>
              <a:t>Контекст: грузооборот порта в 2025 году около 900 тысяч тонн, терминал «Трансэкосистемы» на 12,5 гектара и 1,2 тысячи контейнеров, а на Очамчиру приходится 86 процентов морского грузооборота Абхазии. Связь проекта с сервисом на предыдущем слайде не подтверждена. Перед использованием стоит оценить юридические и страховые риски.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стоимость. Турецкий груз в Москву через Грузию: FOB Стамбул, условия FILO, 7000 долларов за 20-футовый, 7200 за 40 high cube и 7900 за 45 pallet wide. Станция Кресты, код 181403. Ставка на 40HC для груза до 20 тонн.</a:t>
            </a:r>
          </a:p>
          <a:p>
            <a:endParaRPr/>
          </a:p>
          <a:p>
            <a:r>
              <a:t>Для сравнения прямое море в Санкт-Петербург, условия FIFO, из Стамбула и Гебзе, семь линий. Минимум на 20-футовый у OVP, 3750 долларов, на 40-футовый у Marcon, 6500. OVP и самая быстрая, 15–17 дней, но free time у неё 10 дней против 14. DTHC в Петербурге предоплачивается: от 550 долларов у FESCO до 790 у ряда линий.</a:t>
            </a:r>
          </a:p>
          <a:p>
            <a:endParaRPr/>
          </a:p>
          <a:p>
            <a:r>
              <a:t>Прямо сравнивать нельзя: Москва и порт Петербурга разные точки, а от порта нужна ещё доставка. Но разницу около 700 долларов на 40-футовом между Грузией и лучшей ставкой в Петербург нужно сопоставлять со сроком и расходами на доставку.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Итоги для закупки. Первое: по тяжёлым и опасным грузам предоставлять данные и фото заранее, а схему крепления согласовывать до погрузки. Второе: на Дальнем Востоке закладывать запас по срокам и ставкам, пока линии не расширили вместимость судов, а терминалы в Китае не наладили работу до прежнего уровня. Третье: по Турции Батуми через Verim имеет понятные условия и ставки, можно пробовать маршрут. По Очамчире опыта нет, стоит дождаться первых отправок. Четвёртое: проверить готовность подрядчиков работать с электронными документами.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47AFB-33B2-B14B-B1BB-E54556D8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CFD4DD-05EA-0BA1-A41B-5CEE8D461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C82097C-0A55-9126-AEB1-E6A1D1BB0D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Спасибо за внимание. Контакты на слайде, готов ответить на вопросы.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03D49C-0D03-B46A-63C7-8FDB93DE5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E970D-E09D-4FA7-A400-3BD763EDC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85272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Вступление. Темы: разрешительный порядок, нотификации ФСБ, ТРОИС, ввоз оборудования в разобранном виде.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темы выступления.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Постановление вносит изменения в ПП № 353 от 12.03.2022. Исключение — продукция из перечня п. 7 (приказ Минпромторга № 4114 от 10.09.2024).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Временный режим введён ПП РФ № 834 от 09.05.2022 и продлён ПП РФ № 2109 от 23.12.2025 до конца 2026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Приказ Минпромторга № 4769 от 26.09.2025 вступил в силу 27.05.2026.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Два варианта ввоза: без предварительного решения (одна СВХ, полное совпадение наименований с техописанием, неразрывность процесса) и с предварительным решением (ввоз частями, пошлина по коду из решения).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66296-1266-16D3-02D9-BDA113B01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049D57C-5F46-2E72-308F-006F71FFC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E29EECD-3452-6363-08EE-0AE27BFF2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C9BDB7-1AEE-9CD9-64AC-C5EAAA3F8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E970D-E09D-4FA7-A400-3BD763EDC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2480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47AFB-33B2-B14B-B1BB-E54556D8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CFD4DD-05EA-0BA1-A41B-5CEE8D461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C82097C-0A55-9126-AEB1-E6A1D1BB0D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03D49C-0D03-B46A-63C7-8FDB93DE5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E970D-E09D-4FA7-A400-3BD763EDC6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57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A3C91"/>
                </a:solidFill>
                <a:latin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893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6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A3C91"/>
                </a:solidFill>
                <a:latin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832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A3C91"/>
                </a:solidFill>
                <a:latin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371560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бложка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Логотип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86" y="411480"/>
            <a:ext cx="2194560" cy="340039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6" y="1440180"/>
            <a:ext cx="65151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50" b="1" kern="0" spc="15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105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6" y="1783080"/>
            <a:ext cx="6858000" cy="8915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45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9486" y="2743200"/>
            <a:ext cx="61722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50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endParaRPr lang="en-US" sz="165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459486" y="4457700"/>
            <a:ext cx="6858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50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89572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6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нтент — тёмный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Логотип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2" y="246888"/>
            <a:ext cx="1303020" cy="20189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C9D3F0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4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0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Акцент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Логотип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2" y="246888"/>
            <a:ext cx="1303020" cy="20189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1165860"/>
            <a:ext cx="8224799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50" b="1" kern="0" spc="15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endParaRPr lang="en-US" sz="105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6" y="1508760"/>
            <a:ext cx="7543800" cy="1783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345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9486" y="3429000"/>
            <a:ext cx="6858000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59791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42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Контент — тёмный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Логотип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2" y="246888"/>
            <a:ext cx="1303020" cy="20189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C9D3F0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34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18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Контент — свет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Шапка Intel Logistic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6" y="164593"/>
            <a:ext cx="8953349" cy="32252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7A8394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3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Контент — тёмный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Логотип" descr="Логотип 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2" y="246888"/>
            <a:ext cx="1303020" cy="201898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377190"/>
            <a:ext cx="8224799" cy="2400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b="1" kern="0" spc="150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630936"/>
            <a:ext cx="8224799" cy="72009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459486" y="4766310"/>
            <a:ext cx="54864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5" dirty="0">
                <a:solidFill>
                  <a:srgbClr val="C9D3F0"/>
                </a:solidFill>
              </a:rPr>
              <a:t>ЭТрН · вебинар для клиентов Интел Логистик</a:t>
            </a:r>
            <a:endParaRPr lang="en-US" sz="8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20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A3C9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0983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DARK"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8513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188720" cy="1828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1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188720" cy="1828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13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188720" cy="1828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82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188720" cy="1828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4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188720" cy="18288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099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A3C9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34589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F4A77-008B-5941-8D39-B93B075AF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C430A-49D9-3742-9B12-B8D8B71C8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33B802-23B0-7945-8ACA-B4FD0467F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176102-024B-7140-BE18-15C1E34AD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6B178D-3E00-A043-B3B8-B5000BCF5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23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F4A77-008B-5941-8D39-B93B075AF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C430A-49D9-3742-9B12-B8D8B71C8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33B802-23B0-7945-8ACA-B4FD0467F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176102-024B-7140-BE18-15C1E34AD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6B178D-3E00-A043-B3B8-B5000BCF5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57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6A7F8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75" r:id="rId12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F4A77-008B-5941-8D39-B93B075AF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C430A-49D9-3742-9B12-B8D8B71C8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33B802-23B0-7945-8ACA-B4FD0467F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176102-024B-7140-BE18-15C1E34AD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6B178D-3E00-A043-B3B8-B5000BCF5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1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963" y="154484"/>
            <a:ext cx="5111332" cy="642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963" y="900113"/>
            <a:ext cx="5111332" cy="254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3963" y="3575447"/>
            <a:ext cx="1325160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0413" y="3575447"/>
            <a:ext cx="1798432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70135" y="3575447"/>
            <a:ext cx="1325160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257175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" Type="http://schemas.openxmlformats.org/officeDocument/2006/relationships/image" Target="../media/image10.png"/><Relationship Id="rId21" Type="http://schemas.openxmlformats.org/officeDocument/2006/relationships/image" Target="../media/image15.png"/><Relationship Id="rId7" Type="http://schemas.openxmlformats.org/officeDocument/2006/relationships/image" Target="../media/image11.png"/><Relationship Id="rId12" Type="http://schemas.openxmlformats.org/officeDocument/2006/relationships/customXml" Target="../ink/ink5.xml"/><Relationship Id="rId17" Type="http://schemas.openxmlformats.org/officeDocument/2006/relationships/image" Target="../media/image130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.xml"/><Relationship Id="rId11" Type="http://schemas.openxmlformats.org/officeDocument/2006/relationships/image" Target="../media/image13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5" Type="http://schemas.openxmlformats.org/officeDocument/2006/relationships/image" Target="../media/image100.png"/><Relationship Id="rId15" Type="http://schemas.openxmlformats.org/officeDocument/2006/relationships/image" Target="../media/image120.png"/><Relationship Id="rId23" Type="http://schemas.openxmlformats.org/officeDocument/2006/relationships/image" Target="../media/image16.png"/><Relationship Id="rId28" Type="http://schemas.openxmlformats.org/officeDocument/2006/relationships/customXml" Target="../ink/ink13.xml"/><Relationship Id="rId10" Type="http://schemas.openxmlformats.org/officeDocument/2006/relationships/customXml" Target="../ink/ink4.xml"/><Relationship Id="rId19" Type="http://schemas.openxmlformats.org/officeDocument/2006/relationships/image" Target="../media/image140.png"/><Relationship Id="rId31" Type="http://schemas.openxmlformats.org/officeDocument/2006/relationships/image" Target="../media/image20.png"/><Relationship Id="rId4" Type="http://schemas.openxmlformats.org/officeDocument/2006/relationships/customXml" Target="../ink/ink1.xml"/><Relationship Id="rId9" Type="http://schemas.openxmlformats.org/officeDocument/2006/relationships/image" Target="../media/image12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8.png"/><Relationship Id="rId30" Type="http://schemas.openxmlformats.org/officeDocument/2006/relationships/customXml" Target="../ink/ink14.xml"/><Relationship Id="rId8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19.xml"/><Relationship Id="rId18" Type="http://schemas.openxmlformats.org/officeDocument/2006/relationships/image" Target="../media/image31.png"/><Relationship Id="rId3" Type="http://schemas.openxmlformats.org/officeDocument/2006/relationships/image" Target="../media/image22.png"/><Relationship Id="rId21" Type="http://schemas.openxmlformats.org/officeDocument/2006/relationships/customXml" Target="../ink/ink23.xml"/><Relationship Id="rId7" Type="http://schemas.openxmlformats.org/officeDocument/2006/relationships/customXml" Target="../ink/ink16.xml"/><Relationship Id="rId12" Type="http://schemas.openxmlformats.org/officeDocument/2006/relationships/image" Target="../media/image28.png"/><Relationship Id="rId17" Type="http://schemas.openxmlformats.org/officeDocument/2006/relationships/customXml" Target="../ink/ink21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11" Type="http://schemas.openxmlformats.org/officeDocument/2006/relationships/customXml" Target="../ink/ink18.xml"/><Relationship Id="rId24" Type="http://schemas.openxmlformats.org/officeDocument/2006/relationships/image" Target="../media/image34.png"/><Relationship Id="rId5" Type="http://schemas.openxmlformats.org/officeDocument/2006/relationships/image" Target="../media/image24.png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10" Type="http://schemas.openxmlformats.org/officeDocument/2006/relationships/image" Target="../media/image27.png"/><Relationship Id="rId19" Type="http://schemas.openxmlformats.org/officeDocument/2006/relationships/customXml" Target="../ink/ink22.xml"/><Relationship Id="rId4" Type="http://schemas.openxmlformats.org/officeDocument/2006/relationships/image" Target="../media/image23.png"/><Relationship Id="rId9" Type="http://schemas.openxmlformats.org/officeDocument/2006/relationships/customXml" Target="../ink/ink17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jpe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60.jpe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39.svg"/><Relationship Id="rId4" Type="http://schemas.openxmlformats.org/officeDocument/2006/relationships/image" Target="../media/image40.svg"/><Relationship Id="rId9" Type="http://schemas.openxmlformats.org/officeDocument/2006/relationships/image" Target="../media/image4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73.jpe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svg"/><Relationship Id="rId5" Type="http://schemas.openxmlformats.org/officeDocument/2006/relationships/image" Target="../media/image39.svg"/><Relationship Id="rId4" Type="http://schemas.openxmlformats.org/officeDocument/2006/relationships/image" Target="../media/image40.svg"/><Relationship Id="rId9" Type="http://schemas.openxmlformats.org/officeDocument/2006/relationships/image" Target="../media/image44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5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tected Design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04" y="0"/>
            <a:ext cx="828103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6" y="1783080"/>
            <a:ext cx="685800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ЭТрН без потерь</a:t>
            </a:r>
            <a:endParaRPr lang="en-US" dirty="0"/>
          </a:p>
        </p:txBody>
      </p:sp>
      <p:sp>
        <p:nvSpPr>
          <p:cNvPr id="6" name="Text 0"/>
          <p:cNvSpPr>
            <a:spLocks noGrp="1"/>
          </p:cNvSpPr>
          <p:nvPr>
            <p:ph type="body" idx="102" hasCustomPrompt="1"/>
          </p:nvPr>
        </p:nvSpPr>
        <p:spPr>
          <a:xfrm>
            <a:off x="459486" y="2743200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/>
              <a:t>Что важно знать грузовладельцу </a:t>
            </a:r>
            <a:r>
              <a:rPr lang="en-US" dirty="0" err="1"/>
              <a:t>об</a:t>
            </a:r>
            <a:r>
              <a:rPr lang="en-US" dirty="0"/>
              <a:t> </a:t>
            </a:r>
            <a:r>
              <a:rPr lang="en-US" dirty="0" err="1"/>
              <a:t>электронн</a:t>
            </a:r>
            <a:r>
              <a:rPr lang="ru-RU" dirty="0" err="1"/>
              <a:t>ых</a:t>
            </a:r>
            <a:r>
              <a:rPr lang="ru-RU" dirty="0"/>
              <a:t> перевозочных </a:t>
            </a:r>
            <a:r>
              <a:rPr lang="en-US" dirty="0"/>
              <a:t> </a:t>
            </a:r>
            <a:r>
              <a:rPr lang="ru-RU" dirty="0"/>
              <a:t>документах (ЭПД)</a:t>
            </a:r>
            <a:r>
              <a:rPr lang="en-US" dirty="0"/>
              <a:t> и как мы закрываем </a:t>
            </a:r>
            <a:r>
              <a:rPr lang="en-US" dirty="0" err="1"/>
              <a:t>эту</a:t>
            </a:r>
            <a:r>
              <a:rPr lang="en-US" dirty="0"/>
              <a:t> </a:t>
            </a:r>
            <a:r>
              <a:rPr lang="en-US" dirty="0" err="1"/>
              <a:t>задачу</a:t>
            </a:r>
            <a:endParaRPr lang="en-US" dirty="0"/>
          </a:p>
        </p:txBody>
      </p:sp>
      <p:sp>
        <p:nvSpPr>
          <p:cNvPr id="7" name="Text 0"/>
          <p:cNvSpPr>
            <a:spLocks noGrp="1"/>
          </p:cNvSpPr>
          <p:nvPr>
            <p:ph type="body" idx="103" hasCustomPrompt="1"/>
          </p:nvPr>
        </p:nvSpPr>
        <p:spPr>
          <a:xfrm>
            <a:off x="459486" y="44577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r>
              <a:rPr lang="ru-RU" dirty="0"/>
              <a:t>Руслан Хайндрава, руководитель направления автомобильных перевозок </a:t>
            </a:r>
            <a:r>
              <a:rPr lang="en-US" dirty="0"/>
              <a:t>· Октябрь 2026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7EDA5F-33F0-7114-48BB-EC3B5EF9A78D}"/>
              </a:ext>
            </a:extLst>
          </p:cNvPr>
          <p:cNvSpPr>
            <a:spLocks noGrp="1"/>
          </p:cNvSpPr>
          <p:nvPr>
            <p:ph type="body" idx="10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ЧТО ИЗМЕНИЛОСЬ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Бумажная накладная больше не закрывает перевозку</a:t>
            </a:r>
            <a:endParaRPr lang="en-US" dirty="0"/>
          </a:p>
        </p:txBody>
      </p:sp>
      <p:sp>
        <p:nvSpPr>
          <p:cNvPr id="4" name="Вводный текст"/>
          <p:cNvSpPr txBox="1"/>
          <p:nvPr/>
        </p:nvSpPr>
        <p:spPr>
          <a:xfrm>
            <a:off x="459486" y="1474470"/>
            <a:ext cx="72009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dirty="0">
                <a:solidFill>
                  <a:srgbClr val="2C3E50"/>
                </a:solidFill>
                <a:latin typeface="Verdana" panose="020B0604030504040204" pitchFamily="34" charset="0"/>
              </a:rPr>
              <a:t>Федеральный закон № 140-ФЗ перевёл транспортную </a:t>
            </a:r>
            <a:r>
              <a:rPr lang="en-US" sz="1150" dirty="0" err="1">
                <a:solidFill>
                  <a:srgbClr val="2C3E50"/>
                </a:solidFill>
                <a:latin typeface="Verdana" panose="020B0604030504040204" pitchFamily="34" charset="0"/>
              </a:rPr>
              <a:t>накладную</a:t>
            </a:r>
            <a:r>
              <a:rPr lang="en-US" sz="1150" dirty="0">
                <a:solidFill>
                  <a:srgbClr val="2C3E50"/>
                </a:solidFill>
                <a:latin typeface="Verdana" panose="020B0604030504040204" pitchFamily="34" charset="0"/>
              </a:rPr>
              <a:t> в </a:t>
            </a:r>
            <a:r>
              <a:rPr lang="en-US" sz="1150" dirty="0" err="1">
                <a:solidFill>
                  <a:srgbClr val="2C3E50"/>
                </a:solidFill>
                <a:latin typeface="Verdana" panose="020B0604030504040204" pitchFamily="34" charset="0"/>
              </a:rPr>
              <a:t>электронный</a:t>
            </a:r>
            <a:r>
              <a:rPr lang="en-US" sz="115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1150" dirty="0" err="1">
                <a:solidFill>
                  <a:srgbClr val="2C3E50"/>
                </a:solidFill>
                <a:latin typeface="Verdana" panose="020B0604030504040204" pitchFamily="34" charset="0"/>
              </a:rPr>
              <a:t>вид</a:t>
            </a:r>
            <a:r>
              <a:rPr lang="ru-RU" sz="1150" dirty="0">
                <a:solidFill>
                  <a:srgbClr val="2C3E50"/>
                </a:solidFill>
                <a:latin typeface="Verdana" panose="020B0604030504040204" pitchFamily="34" charset="0"/>
              </a:rPr>
              <a:t> (</a:t>
            </a:r>
            <a:r>
              <a:rPr lang="ru-RU" sz="1150" dirty="0" err="1">
                <a:solidFill>
                  <a:srgbClr val="2C3E50"/>
                </a:solidFill>
                <a:latin typeface="Verdana" panose="020B0604030504040204" pitchFamily="34" charset="0"/>
              </a:rPr>
              <a:t>ЭТрН</a:t>
            </a:r>
            <a:r>
              <a:rPr lang="ru-RU" sz="1150" dirty="0">
                <a:solidFill>
                  <a:srgbClr val="2C3E50"/>
                </a:solidFill>
                <a:latin typeface="Verdana" panose="020B0604030504040204" pitchFamily="34" charset="0"/>
              </a:rPr>
              <a:t>)</a:t>
            </a:r>
            <a:r>
              <a:rPr lang="en-US" sz="1150" dirty="0">
                <a:solidFill>
                  <a:srgbClr val="2C3E50"/>
                </a:solidFill>
                <a:latin typeface="Verdana" panose="020B0604030504040204" pitchFamily="34" charset="0"/>
              </a:rPr>
              <a:t>. Документ живёт в ГИС ЭПД, а не в папке у бухгалтера.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Срок 2"/>
          <p:cNvSpPr/>
          <p:nvPr/>
        </p:nvSpPr>
        <p:spPr>
          <a:xfrm>
            <a:off x="459486" y="2366010"/>
            <a:ext cx="1901895" cy="164592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65226" y="2571750"/>
            <a:ext cx="1490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B57A06"/>
                </a:solidFill>
                <a:latin typeface="Verdana" panose="020B0604030504040204" pitchFamily="34" charset="0"/>
              </a:rPr>
              <a:t>Март 2026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65226" y="2914650"/>
            <a:ext cx="149041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Реестр экспедиторов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65226" y="3463290"/>
            <a:ext cx="1490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запуск на платформе «ГосЛог»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Срок 1"/>
          <p:cNvSpPr/>
          <p:nvPr/>
        </p:nvSpPr>
        <p:spPr>
          <a:xfrm>
            <a:off x="2567121" y="2366010"/>
            <a:ext cx="1901895" cy="164592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2772861" y="2571750"/>
            <a:ext cx="1490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FBD0A"/>
                </a:solidFill>
                <a:latin typeface="Verdana" panose="020B0604030504040204" pitchFamily="34" charset="0"/>
              </a:rPr>
              <a:t>1 сентября 2026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772861" y="2914650"/>
            <a:ext cx="149041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ЭТрН и </a:t>
            </a:r>
            <a:r>
              <a:rPr lang="ru-RU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прочие документы ЭПД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2772861" y="3463290"/>
            <a:ext cx="1490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только в электронном виде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Срок 3"/>
          <p:cNvSpPr/>
          <p:nvPr/>
        </p:nvSpPr>
        <p:spPr>
          <a:xfrm>
            <a:off x="4674756" y="2366010"/>
            <a:ext cx="1901895" cy="164592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880496" y="2571750"/>
            <a:ext cx="1490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B57A06"/>
                </a:solidFill>
                <a:latin typeface="Verdana" panose="020B0604030504040204" pitchFamily="34" charset="0"/>
              </a:rPr>
              <a:t>2027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880496" y="2914650"/>
            <a:ext cx="149041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Реестр перевозчиков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880496" y="3463290"/>
            <a:ext cx="1490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запуск на платформе «ГосЛог»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Срок 4"/>
          <p:cNvSpPr/>
          <p:nvPr/>
        </p:nvSpPr>
        <p:spPr>
          <a:xfrm>
            <a:off x="6782390" y="2366010"/>
            <a:ext cx="1901895" cy="164592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988130" y="2571750"/>
            <a:ext cx="1490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B57A06"/>
                </a:solidFill>
                <a:latin typeface="Verdana" panose="020B0604030504040204" pitchFamily="34" charset="0"/>
              </a:rPr>
              <a:t>Пока добровольно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6988130" y="2914650"/>
            <a:ext cx="149041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Электронный путевой лист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6988130" y="3463290"/>
            <a:ext cx="1490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кроме перевозки алкогольной продукции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3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КАК УСТРОЕНА ЭТрН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Четыре подписи — один документ</a:t>
            </a:r>
            <a:endParaRPr lang="en-US" dirty="0"/>
          </a:p>
        </p:txBody>
      </p:sp>
      <p:sp>
        <p:nvSpPr>
          <p:cNvPr id="4" name="Титул 1"/>
          <p:cNvSpPr/>
          <p:nvPr/>
        </p:nvSpPr>
        <p:spPr>
          <a:xfrm>
            <a:off x="459486" y="1508760"/>
            <a:ext cx="1752734" cy="1748790"/>
          </a:xfrm>
          <a:prstGeom prst="roundRect">
            <a:avLst>
              <a:gd name="adj" fmla="val 470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65226" y="1680210"/>
            <a:ext cx="6858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3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26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65226" y="2194560"/>
            <a:ext cx="134125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Отправитель или экспедитор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65226" y="2674620"/>
            <a:ext cx="134125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сведения о грузе и перевозке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Стрелка 1"/>
          <p:cNvSpPr/>
          <p:nvPr/>
        </p:nvSpPr>
        <p:spPr>
          <a:xfrm>
            <a:off x="2294516" y="2300859"/>
            <a:ext cx="240030" cy="164592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Титул 2"/>
          <p:cNvSpPr/>
          <p:nvPr/>
        </p:nvSpPr>
        <p:spPr>
          <a:xfrm>
            <a:off x="2616841" y="1508760"/>
            <a:ext cx="1752734" cy="1748790"/>
          </a:xfrm>
          <a:prstGeom prst="roundRect">
            <a:avLst>
              <a:gd name="adj" fmla="val 470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822582" y="1680210"/>
            <a:ext cx="6858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3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26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2822581" y="2194560"/>
            <a:ext cx="134125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Перевозчик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2822581" y="2674620"/>
            <a:ext cx="134125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принял груз к перевозке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Стрелка 2"/>
          <p:cNvSpPr/>
          <p:nvPr/>
        </p:nvSpPr>
        <p:spPr>
          <a:xfrm>
            <a:off x="4451871" y="2300859"/>
            <a:ext cx="240030" cy="164592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Титул 3"/>
          <p:cNvSpPr/>
          <p:nvPr/>
        </p:nvSpPr>
        <p:spPr>
          <a:xfrm>
            <a:off x="4774197" y="1508760"/>
            <a:ext cx="1752734" cy="1748790"/>
          </a:xfrm>
          <a:prstGeom prst="roundRect">
            <a:avLst>
              <a:gd name="adj" fmla="val 4706"/>
            </a:avLst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979937" y="1680210"/>
            <a:ext cx="6858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3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26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979937" y="2194560"/>
            <a:ext cx="134125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Получатель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4979937" y="2674620"/>
            <a:ext cx="134125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принял груз — самое частое «узкое место»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Стрелка 3"/>
          <p:cNvSpPr/>
          <p:nvPr/>
        </p:nvSpPr>
        <p:spPr>
          <a:xfrm>
            <a:off x="6609226" y="2300859"/>
            <a:ext cx="240030" cy="164592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Титул 4"/>
          <p:cNvSpPr/>
          <p:nvPr/>
        </p:nvSpPr>
        <p:spPr>
          <a:xfrm>
            <a:off x="6931552" y="1508760"/>
            <a:ext cx="1752734" cy="1748790"/>
          </a:xfrm>
          <a:prstGeom prst="roundRect">
            <a:avLst>
              <a:gd name="adj" fmla="val 470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7137292" y="1680210"/>
            <a:ext cx="6858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3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26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7137292" y="2194560"/>
            <a:ext cx="1341254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Перевозчик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7137292" y="2674620"/>
            <a:ext cx="134125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подтверждает завершение перевозки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Вывод"/>
          <p:cNvSpPr/>
          <p:nvPr/>
        </p:nvSpPr>
        <p:spPr>
          <a:xfrm>
            <a:off x="459487" y="3531870"/>
            <a:ext cx="8224799" cy="754380"/>
          </a:xfrm>
          <a:prstGeom prst="roundRect">
            <a:avLst>
              <a:gd name="adj" fmla="val 10909"/>
            </a:avLst>
          </a:prstGeom>
          <a:solidFill>
            <a:srgbClr val="E8ECF6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24" name="Image 0" descr="Галочк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3737610"/>
            <a:ext cx="342900" cy="34290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213867" y="3634740"/>
            <a:ext cx="726467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Каждая подпись передаётся оператором ЭДО в ГИС ЭПД. </a:t>
            </a:r>
            <a:r>
              <a:rPr lang="en-US" sz="1100" dirty="0">
                <a:solidFill>
                  <a:srgbClr val="3559B8"/>
                </a:solidFill>
                <a:latin typeface="Verdana" panose="020B0604030504040204" pitchFamily="34" charset="0"/>
              </a:rPr>
              <a:t>Перевозка закрыта документально, только когда подписаны все четыре титула.</a:t>
            </a: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4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FFBD0A"/>
                </a:solidFill>
              </a:rPr>
              <a:t>ПОЧЕМУ ЭТО ВАЖНО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Цена незавершённой ЭТрН — для вас и ваших покупателей</a:t>
            </a:r>
            <a:endParaRPr lang="en-US" dirty="0"/>
          </a:p>
        </p:txBody>
      </p:sp>
      <p:sp>
        <p:nvSpPr>
          <p:cNvPr id="4" name="Риск: Налоговые риски"/>
          <p:cNvSpPr/>
          <p:nvPr/>
        </p:nvSpPr>
        <p:spPr>
          <a:xfrm>
            <a:off x="459486" y="1543050"/>
            <a:ext cx="4009530" cy="1405890"/>
          </a:xfrm>
          <a:prstGeom prst="roundRect">
            <a:avLst>
              <a:gd name="adj" fmla="val 5854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5" name="Image 0" descr="Налоговые риск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1783080"/>
            <a:ext cx="308610" cy="30861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79576" y="1748790"/>
            <a:ext cx="30494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F5F5F5"/>
                </a:solidFill>
                <a:latin typeface="Verdana" panose="020B0604030504040204" pitchFamily="34" charset="0"/>
              </a:rPr>
              <a:t>Налоговые риски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179576" y="2125980"/>
            <a:ext cx="304941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DCE3F5"/>
                </a:solidFill>
                <a:latin typeface="Verdana" panose="020B0604030504040204" pitchFamily="34" charset="0"/>
              </a:rPr>
              <a:t>Без завершённой ЭТрН расходы на перевозку сложнее подтвердить при проверке. 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Риск: Проверка в пути"/>
          <p:cNvSpPr/>
          <p:nvPr/>
        </p:nvSpPr>
        <p:spPr>
          <a:xfrm>
            <a:off x="4674756" y="1543050"/>
            <a:ext cx="4009530" cy="1405890"/>
          </a:xfrm>
          <a:prstGeom prst="roundRect">
            <a:avLst>
              <a:gd name="adj" fmla="val 5854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9" name="Image 1" descr="Проверка в пут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786" y="1783080"/>
            <a:ext cx="308610" cy="30861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94846" y="1748790"/>
            <a:ext cx="30494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F5F5F5"/>
                </a:solidFill>
                <a:latin typeface="Verdana" panose="020B0604030504040204" pitchFamily="34" charset="0"/>
              </a:rPr>
              <a:t>Проверка в пути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5394846" y="2125980"/>
            <a:ext cx="304941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DCE3F5"/>
                </a:solidFill>
                <a:latin typeface="Verdana" panose="020B0604030504040204" pitchFamily="34" charset="0"/>
              </a:rPr>
              <a:t>Инспектор проверяет перевозку по QR-коду у водителя. Документ должен быть в ГИС ЭПД до выезда.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Риск: Задним числом не исправить"/>
          <p:cNvSpPr/>
          <p:nvPr/>
        </p:nvSpPr>
        <p:spPr>
          <a:xfrm>
            <a:off x="459486" y="3154680"/>
            <a:ext cx="4009530" cy="1405890"/>
          </a:xfrm>
          <a:prstGeom prst="roundRect">
            <a:avLst>
              <a:gd name="adj" fmla="val 5854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3" name="Image 2" descr="Задним числом не исправить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6" y="3394710"/>
            <a:ext cx="308610" cy="30861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79576" y="3291840"/>
            <a:ext cx="30494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ru-RU" sz="1300" b="1" dirty="0">
                <a:solidFill>
                  <a:srgbClr val="F5F5F5"/>
                </a:solidFill>
                <a:latin typeface="Verdana" panose="020B0604030504040204" pitchFamily="34" charset="0"/>
              </a:rPr>
              <a:t>Штрафы за ошибки в оформлении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Text 10"/>
          <p:cNvSpPr txBox="1"/>
          <p:nvPr/>
        </p:nvSpPr>
        <p:spPr>
          <a:xfrm>
            <a:off x="1179576" y="3754755"/>
            <a:ext cx="304941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ru-RU" sz="1000" dirty="0">
                <a:solidFill>
                  <a:srgbClr val="DCE3F5"/>
                </a:solidFill>
                <a:latin typeface="Verdana" panose="020B0604030504040204" pitchFamily="34" charset="0"/>
              </a:rPr>
              <a:t>Если из-за ошибок в </a:t>
            </a:r>
            <a:r>
              <a:rPr lang="ru-RU" sz="1000" dirty="0" err="1">
                <a:solidFill>
                  <a:srgbClr val="DCE3F5"/>
                </a:solidFill>
                <a:latin typeface="Verdana" panose="020B0604030504040204" pitchFamily="34" charset="0"/>
              </a:rPr>
              <a:t>ЭТрН</a:t>
            </a:r>
            <a:r>
              <a:rPr lang="ru-RU" sz="1000" dirty="0">
                <a:solidFill>
                  <a:srgbClr val="DCE3F5"/>
                </a:solidFill>
                <a:latin typeface="Verdana" panose="020B0604030504040204" pitchFamily="34" charset="0"/>
              </a:rPr>
              <a:t> налоговая посчитает перевозку неподтверждённой, расходы на доставку могут быть сняты. Риск доначисления налога и штрафа по ст. 122 НК РФ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Риск: Расчёты и закрытие периода"/>
          <p:cNvSpPr/>
          <p:nvPr/>
        </p:nvSpPr>
        <p:spPr>
          <a:xfrm>
            <a:off x="4674756" y="3154680"/>
            <a:ext cx="4009530" cy="1405890"/>
          </a:xfrm>
          <a:prstGeom prst="roundRect">
            <a:avLst>
              <a:gd name="adj" fmla="val 5854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7" name="Image 3" descr="Расчёты и закрытие периода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786" y="3394710"/>
            <a:ext cx="308610" cy="30861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394846" y="3360420"/>
            <a:ext cx="30494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F5F5F5"/>
                </a:solidFill>
                <a:latin typeface="Verdana" panose="020B0604030504040204" pitchFamily="34" charset="0"/>
              </a:rPr>
              <a:t>Расчёты и закрытие периода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Text 13"/>
          <p:cNvSpPr txBox="1"/>
          <p:nvPr/>
        </p:nvSpPr>
        <p:spPr>
          <a:xfrm>
            <a:off x="5394846" y="3737610"/>
            <a:ext cx="304941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DCE3F5"/>
                </a:solidFill>
                <a:latin typeface="Verdana" panose="020B0604030504040204" pitchFamily="34" charset="0"/>
              </a:rPr>
              <a:t>Споры о недооформленных документах задерживают оплаты и закрывающие документы.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5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ОПЫТ ПЕРВЫХ НЕДЕЛЬ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Где ЭТрН «застревает» на практике</a:t>
            </a:r>
            <a:endParaRPr lang="en-US" dirty="0"/>
          </a:p>
        </p:txBody>
      </p:sp>
      <p:sp>
        <p:nvSpPr>
          <p:cNvPr id="4" name="Проблема: Разные операторы ЭДО"/>
          <p:cNvSpPr/>
          <p:nvPr/>
        </p:nvSpPr>
        <p:spPr>
          <a:xfrm>
            <a:off x="459486" y="150876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Номер 1"/>
          <p:cNvSpPr/>
          <p:nvPr/>
        </p:nvSpPr>
        <p:spPr>
          <a:xfrm>
            <a:off x="665226" y="171450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65226" y="171450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1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76706" y="171450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Разные операторы ЭДО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65226" y="2160270"/>
            <a:ext cx="219296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Документ идёт через роуминг и не всегда виден получателю в его модуле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ЭТрН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Технический аспект.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Проблема: Экспедитор «не в цепочке»"/>
          <p:cNvSpPr/>
          <p:nvPr/>
        </p:nvSpPr>
        <p:spPr>
          <a:xfrm>
            <a:off x="3269665" y="150876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Номер 2"/>
          <p:cNvSpPr/>
          <p:nvPr/>
        </p:nvSpPr>
        <p:spPr>
          <a:xfrm>
            <a:off x="3475406" y="171450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3475406" y="171450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2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3886885" y="171450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Экспедитор «не в цепочке»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3475405" y="2160270"/>
            <a:ext cx="219296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ЭТрН оформили без добавления экспедитора наблюдателем: остаётся только PDF-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копия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Сложность с контролем.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Проблема: Нет подписи получателя"/>
          <p:cNvSpPr/>
          <p:nvPr/>
        </p:nvSpPr>
        <p:spPr>
          <a:xfrm>
            <a:off x="6079846" y="150876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Номер 3"/>
          <p:cNvSpPr/>
          <p:nvPr/>
        </p:nvSpPr>
        <p:spPr>
          <a:xfrm>
            <a:off x="6285586" y="171450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6285586" y="171450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3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697066" y="171450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Нет подписи получателя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285586" y="2160270"/>
            <a:ext cx="219296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Третий титул не подписан, и накладная зависает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незавершённой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Самый частый наблюдаемый риск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Проблема: Неполные реквизиты"/>
          <p:cNvSpPr/>
          <p:nvPr/>
        </p:nvSpPr>
        <p:spPr>
          <a:xfrm>
            <a:off x="459486" y="305181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Номер 4"/>
          <p:cNvSpPr/>
          <p:nvPr/>
        </p:nvSpPr>
        <p:spPr>
          <a:xfrm>
            <a:off x="665226" y="325755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65226" y="325755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4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076706" y="325755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 err="1">
                <a:solidFill>
                  <a:srgbClr val="3559B8"/>
                </a:solidFill>
                <a:latin typeface="Verdana" panose="020B0604030504040204" pitchFamily="34" charset="0"/>
              </a:rPr>
              <a:t>Не</a:t>
            </a:r>
            <a:r>
              <a:rPr lang="ru-RU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точные</a:t>
            </a:r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 реквизиты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65226" y="3703320"/>
            <a:ext cx="219296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Не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указан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верный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оператор ЭДО, ИНН или КПП стороны, и документ не уходит адресату.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Проблема: Перевозчики без ЭДО"/>
          <p:cNvSpPr/>
          <p:nvPr/>
        </p:nvSpPr>
        <p:spPr>
          <a:xfrm>
            <a:off x="3269665" y="305181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Номер 5"/>
          <p:cNvSpPr/>
          <p:nvPr/>
        </p:nvSpPr>
        <p:spPr>
          <a:xfrm>
            <a:off x="3475406" y="325755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3475406" y="325755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5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3886885" y="325755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Перевозчики без ЭДО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3475405" y="3703320"/>
            <a:ext cx="2192960" cy="80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Не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все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на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рынке успели перейти на электронный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документооборот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Работа с экспедитором, привлекающим перевозчика без ЭПД.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Проблема: Сбои у операторов"/>
          <p:cNvSpPr/>
          <p:nvPr/>
        </p:nvSpPr>
        <p:spPr>
          <a:xfrm>
            <a:off x="6079846" y="3051810"/>
            <a:ext cx="2604440" cy="133731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Номер 6"/>
          <p:cNvSpPr/>
          <p:nvPr/>
        </p:nvSpPr>
        <p:spPr>
          <a:xfrm>
            <a:off x="6285586" y="3257550"/>
            <a:ext cx="288036" cy="2880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6285586" y="3257550"/>
            <a:ext cx="288036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6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32" name="Text 30"/>
          <p:cNvSpPr txBox="1"/>
          <p:nvPr/>
        </p:nvSpPr>
        <p:spPr>
          <a:xfrm>
            <a:off x="6697066" y="3257550"/>
            <a:ext cx="178148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Сбои у операторов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6285586" y="3703320"/>
            <a:ext cx="219296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Пустые поля при передаче, неверный статус подписи: системы ещё донастраиваются.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6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1165860"/>
            <a:ext cx="8224799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r>
              <a:rPr lang="en-US" dirty="0">
                <a:solidFill>
                  <a:srgbClr val="FFFFFF"/>
                </a:solidFill>
              </a:rPr>
              <a:t>ГЛАВНАЯ ЗОНА РИСКА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6" y="1508760"/>
            <a:ext cx="75438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000" b="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Перевозка закрыта, только когда получатель подписал третий титул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9486" y="3429000"/>
            <a:ext cx="685800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FFFFFF"/>
                </a:solidFill>
              </a:rPr>
              <a:t>Поэтому мы договариваемся о подписании до отгрузки, а не после доставки.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НАШ ПОДХОД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Вся цепочка документов — в электронном виде</a:t>
            </a:r>
            <a:endParaRPr lang="en-US" dirty="0"/>
          </a:p>
        </p:txBody>
      </p:sp>
      <p:sp>
        <p:nvSpPr>
          <p:cNvPr id="4" name="Документ 1"/>
          <p:cNvSpPr/>
          <p:nvPr/>
        </p:nvSpPr>
        <p:spPr>
          <a:xfrm>
            <a:off x="459486" y="1508760"/>
            <a:ext cx="1381613" cy="994410"/>
          </a:xfrm>
          <a:prstGeom prst="roundRect">
            <a:avLst>
              <a:gd name="adj" fmla="val 827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96646" y="1659636"/>
            <a:ext cx="1107293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850" b="1" dirty="0">
                <a:solidFill>
                  <a:srgbClr val="B57A06"/>
                </a:solidFill>
                <a:latin typeface="Verdana" panose="020B0604030504040204" pitchFamily="34" charset="0"/>
              </a:rPr>
              <a:t>Вы</a:t>
            </a:r>
            <a:endParaRPr lang="en-US" sz="8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96646" y="1920240"/>
            <a:ext cx="1107293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Поручение экспедитору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Стрелка 1"/>
          <p:cNvSpPr/>
          <p:nvPr/>
        </p:nvSpPr>
        <p:spPr>
          <a:xfrm>
            <a:off x="1909679" y="1937385"/>
            <a:ext cx="192024" cy="137160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Документ 2"/>
          <p:cNvSpPr/>
          <p:nvPr/>
        </p:nvSpPr>
        <p:spPr>
          <a:xfrm>
            <a:off x="2170282" y="1508760"/>
            <a:ext cx="1381613" cy="994410"/>
          </a:xfrm>
          <a:prstGeom prst="roundRect">
            <a:avLst>
              <a:gd name="adj" fmla="val 827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2307442" y="1659636"/>
            <a:ext cx="1107293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850" b="1" dirty="0">
                <a:solidFill>
                  <a:srgbClr val="B57A06"/>
                </a:solidFill>
                <a:latin typeface="Verdana" panose="020B0604030504040204" pitchFamily="34" charset="0"/>
              </a:rPr>
              <a:t>Мы</a:t>
            </a:r>
            <a:endParaRPr lang="en-US" sz="8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307442" y="1920240"/>
            <a:ext cx="1107293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Экспедиторская расписка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Стрелка 2"/>
          <p:cNvSpPr/>
          <p:nvPr/>
        </p:nvSpPr>
        <p:spPr>
          <a:xfrm>
            <a:off x="3620475" y="1937385"/>
            <a:ext cx="192024" cy="137160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Документ 3"/>
          <p:cNvSpPr/>
          <p:nvPr/>
        </p:nvSpPr>
        <p:spPr>
          <a:xfrm>
            <a:off x="3881079" y="1508760"/>
            <a:ext cx="1381613" cy="994410"/>
          </a:xfrm>
          <a:prstGeom prst="roundRect">
            <a:avLst>
              <a:gd name="adj" fmla="val 827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018239" y="1659636"/>
            <a:ext cx="1107293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850" b="1" dirty="0">
                <a:solidFill>
                  <a:srgbClr val="B57A06"/>
                </a:solidFill>
                <a:latin typeface="Verdana" panose="020B0604030504040204" pitchFamily="34" charset="0"/>
              </a:rPr>
              <a:t>Мы</a:t>
            </a:r>
            <a:endParaRPr lang="en-US" sz="8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018239" y="1920240"/>
            <a:ext cx="1107293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Заказ-заявка перевозчику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Стрелка 3"/>
          <p:cNvSpPr/>
          <p:nvPr/>
        </p:nvSpPr>
        <p:spPr>
          <a:xfrm>
            <a:off x="5331272" y="1937385"/>
            <a:ext cx="192024" cy="137160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Документ 4"/>
          <p:cNvSpPr/>
          <p:nvPr/>
        </p:nvSpPr>
        <p:spPr>
          <a:xfrm>
            <a:off x="5591876" y="1508760"/>
            <a:ext cx="1381613" cy="994410"/>
          </a:xfrm>
          <a:prstGeom prst="roundRect">
            <a:avLst>
              <a:gd name="adj" fmla="val 8276"/>
            </a:avLst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729036" y="1659636"/>
            <a:ext cx="1107293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850" b="1" dirty="0">
                <a:solidFill>
                  <a:srgbClr val="FFBD0A"/>
                </a:solidFill>
                <a:latin typeface="Verdana" panose="020B0604030504040204" pitchFamily="34" charset="0"/>
              </a:rPr>
              <a:t>Все участники</a:t>
            </a:r>
            <a:endParaRPr lang="en-US" sz="8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729036" y="1920240"/>
            <a:ext cx="1107293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b="1" dirty="0">
                <a:solidFill>
                  <a:srgbClr val="F5F5F5"/>
                </a:solidFill>
                <a:latin typeface="Verdana" panose="020B0604030504040204" pitchFamily="34" charset="0"/>
              </a:rPr>
              <a:t>ЭТрН, четыре титула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Стрелка 4"/>
          <p:cNvSpPr/>
          <p:nvPr/>
        </p:nvSpPr>
        <p:spPr>
          <a:xfrm>
            <a:off x="7042069" y="1937385"/>
            <a:ext cx="192024" cy="137160"/>
          </a:xfrm>
          <a:prstGeom prst="rightArrow">
            <a:avLst/>
          </a:prstGeom>
          <a:solidFill>
            <a:srgbClr val="A7B4D9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Документ 5"/>
          <p:cNvSpPr/>
          <p:nvPr/>
        </p:nvSpPr>
        <p:spPr>
          <a:xfrm>
            <a:off x="7302673" y="1508760"/>
            <a:ext cx="1381613" cy="994410"/>
          </a:xfrm>
          <a:prstGeom prst="roundRect">
            <a:avLst>
              <a:gd name="adj" fmla="val 8276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7439833" y="1659636"/>
            <a:ext cx="1107293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850" b="1" dirty="0">
                <a:solidFill>
                  <a:srgbClr val="B57A06"/>
                </a:solidFill>
                <a:latin typeface="Verdana" panose="020B0604030504040204" pitchFamily="34" charset="0"/>
              </a:rPr>
              <a:t>Saby</a:t>
            </a:r>
            <a:endParaRPr lang="en-US" sz="8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7439833" y="1920240"/>
            <a:ext cx="1107293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ГИС ЭПД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459486" y="2880360"/>
            <a:ext cx="25587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250" b="1" dirty="0">
                <a:solidFill>
                  <a:srgbClr val="3559B8"/>
                </a:solidFill>
                <a:latin typeface="Verdana" panose="020B0604030504040204" pitchFamily="34" charset="0"/>
              </a:rPr>
              <a:t>Без перепечатки</a:t>
            </a:r>
            <a:endParaRPr lang="en-US" sz="12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459486" y="3223260"/>
            <a:ext cx="255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Документы связаны в системе ЭПД: данные из вашего поручения переходят дальше по цепочке.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3292525" y="2880360"/>
            <a:ext cx="25587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250" b="1" dirty="0">
                <a:solidFill>
                  <a:srgbClr val="3559B8"/>
                </a:solidFill>
                <a:latin typeface="Verdana" panose="020B0604030504040204" pitchFamily="34" charset="0"/>
              </a:rPr>
              <a:t>Можем оформить за вас</a:t>
            </a:r>
            <a:endParaRPr lang="en-US" sz="12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3292525" y="3223260"/>
            <a:ext cx="255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Выступаем отправителем и выпускаем ЭТрН своими силами. Вы указаны </a:t>
            </a:r>
            <a:r>
              <a:rPr lang="en-US" sz="1000" dirty="0" err="1">
                <a:solidFill>
                  <a:srgbClr val="2C3E50"/>
                </a:solidFill>
                <a:latin typeface="Verdana" panose="020B0604030504040204" pitchFamily="34" charset="0"/>
              </a:rPr>
              <a:t>заказчиком</a:t>
            </a:r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rgbClr val="2C3E50"/>
                </a:solidFill>
                <a:latin typeface="Verdana" panose="020B0604030504040204" pitchFamily="34" charset="0"/>
              </a:rPr>
              <a:t>перевозки</a:t>
            </a:r>
            <a:r>
              <a:rPr lang="ru-RU" sz="1000" dirty="0">
                <a:solidFill>
                  <a:srgbClr val="2C3E50"/>
                </a:solidFill>
                <a:latin typeface="Verdana" panose="020B0604030504040204" pitchFamily="34" charset="0"/>
              </a:rPr>
              <a:t>, либо/и лицом ответственным за погрузку.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6125566" y="2880360"/>
            <a:ext cx="255872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250" b="1" dirty="0">
                <a:solidFill>
                  <a:srgbClr val="3559B8"/>
                </a:solidFill>
                <a:latin typeface="Verdana" panose="020B0604030504040204" pitchFamily="34" charset="0"/>
              </a:rPr>
              <a:t>Прозрачно для вас</a:t>
            </a:r>
            <a:endParaRPr lang="en-US" sz="12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6125566" y="3223260"/>
            <a:ext cx="255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ru-RU" sz="1000" dirty="0">
                <a:solidFill>
                  <a:srgbClr val="2C3E50"/>
                </a:solidFill>
                <a:latin typeface="Verdana" panose="020B0604030504040204" pitchFamily="34" charset="0"/>
              </a:rPr>
              <a:t>Даже е</a:t>
            </a:r>
            <a:r>
              <a:rPr lang="en-US" sz="1000" dirty="0" err="1">
                <a:solidFill>
                  <a:srgbClr val="2C3E50"/>
                </a:solidFill>
                <a:latin typeface="Verdana" panose="020B0604030504040204" pitchFamily="34" charset="0"/>
              </a:rPr>
              <a:t>сли</a:t>
            </a:r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ru-RU" sz="1000" dirty="0">
                <a:solidFill>
                  <a:srgbClr val="2C3E50"/>
                </a:solidFill>
                <a:latin typeface="Verdana" panose="020B0604030504040204" pitchFamily="34" charset="0"/>
              </a:rPr>
              <a:t>мы выступаем в роли отправителя</a:t>
            </a:r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, </a:t>
            </a:r>
            <a:r>
              <a:rPr lang="ru-RU" sz="1000" dirty="0">
                <a:solidFill>
                  <a:srgbClr val="2C3E50"/>
                </a:solidFill>
                <a:latin typeface="Verdana" panose="020B0604030504040204" pitchFamily="34" charset="0"/>
              </a:rPr>
              <a:t>вы как наблюдатель видите все этапы подписания </a:t>
            </a:r>
            <a:r>
              <a:rPr lang="ru-RU" sz="1000" dirty="0" err="1">
                <a:solidFill>
                  <a:srgbClr val="2C3E50"/>
                </a:solidFill>
                <a:latin typeface="Verdana" panose="020B0604030504040204" pitchFamily="34" charset="0"/>
              </a:rPr>
              <a:t>ЭТрН</a:t>
            </a:r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8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FFBD0A"/>
                </a:solidFill>
              </a:rPr>
              <a:t>НАШИ ИНСТРУМЕНТЫ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950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</a:t>
            </a:r>
            <a:r>
              <a:rPr lang="en-US" sz="1950" b="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анал</a:t>
            </a:r>
            <a:r>
              <a:rPr lang="ru-RU" sz="1950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ы</a:t>
            </a:r>
            <a:r>
              <a:rPr lang="en-US" sz="1950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работы с ЭТрН</a:t>
            </a:r>
            <a:endParaRPr lang="en-US" dirty="0"/>
          </a:p>
        </p:txBody>
      </p:sp>
      <p:sp>
        <p:nvSpPr>
          <p:cNvPr id="4" name="Канал SABY"/>
          <p:cNvSpPr/>
          <p:nvPr/>
        </p:nvSpPr>
        <p:spPr>
          <a:xfrm>
            <a:off x="459486" y="1440180"/>
            <a:ext cx="5212080" cy="946404"/>
          </a:xfrm>
          <a:prstGeom prst="roundRect">
            <a:avLst>
              <a:gd name="adj" fmla="val 8696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Метка SABY"/>
          <p:cNvSpPr/>
          <p:nvPr/>
        </p:nvSpPr>
        <p:spPr>
          <a:xfrm>
            <a:off x="665226" y="1645920"/>
            <a:ext cx="651510" cy="30861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65226" y="1645920"/>
            <a:ext cx="6515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SABY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488186" y="161163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Оператор ЭПД и ЭДО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488186" y="190652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Подписывает и передаёт ЭТрН в ГИС ЭПД, хранит архив. Обмен с другими операторами — через роуминг.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Канал 1С"/>
          <p:cNvSpPr/>
          <p:nvPr/>
        </p:nvSpPr>
        <p:spPr>
          <a:xfrm>
            <a:off x="459486" y="2523744"/>
            <a:ext cx="5212080" cy="946404"/>
          </a:xfrm>
          <a:prstGeom prst="roundRect">
            <a:avLst>
              <a:gd name="adj" fmla="val 8696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Метка 1С"/>
          <p:cNvSpPr/>
          <p:nvPr/>
        </p:nvSpPr>
        <p:spPr>
          <a:xfrm>
            <a:off x="665226" y="2729484"/>
            <a:ext cx="651510" cy="30861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65226" y="2729484"/>
            <a:ext cx="6515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1С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488186" y="2695194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Модуль ЭПД в 1С ERP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488186" y="299008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ЭТрН создаётся прямо </a:t>
            </a:r>
            <a:r>
              <a:rPr lang="en-US" sz="900" dirty="0" err="1">
                <a:solidFill>
                  <a:srgbClr val="DCE3F5"/>
                </a:solidFill>
                <a:latin typeface="Verdana" panose="020B0604030504040204" pitchFamily="34" charset="0"/>
              </a:rPr>
              <a:t>из</a:t>
            </a:r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 </a:t>
            </a:r>
            <a:r>
              <a:rPr lang="ru-RU" sz="900" dirty="0">
                <a:solidFill>
                  <a:srgbClr val="DCE3F5"/>
                </a:solidFill>
                <a:latin typeface="Verdana" panose="020B0604030504040204" pitchFamily="34" charset="0"/>
              </a:rPr>
              <a:t>ЭПЭ</a:t>
            </a:r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, данные </a:t>
            </a:r>
            <a:r>
              <a:rPr lang="en-US" sz="900" dirty="0" err="1">
                <a:solidFill>
                  <a:srgbClr val="DCE3F5"/>
                </a:solidFill>
                <a:latin typeface="Verdana" panose="020B0604030504040204" pitchFamily="34" charset="0"/>
              </a:rPr>
              <a:t>подставляются</a:t>
            </a:r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DCE3F5"/>
                </a:solidFill>
                <a:latin typeface="Verdana" panose="020B0604030504040204" pitchFamily="34" charset="0"/>
              </a:rPr>
              <a:t>автоматически</a:t>
            </a:r>
            <a:r>
              <a:rPr lang="ru-RU" sz="900" dirty="0">
                <a:solidFill>
                  <a:srgbClr val="DCE3F5"/>
                </a:solidFill>
                <a:latin typeface="Verdana" panose="020B0604030504040204" pitchFamily="34" charset="0"/>
              </a:rPr>
              <a:t>, накладная связывается с номером Заказа в </a:t>
            </a:r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ERP.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Канал WEB"/>
          <p:cNvSpPr/>
          <p:nvPr/>
        </p:nvSpPr>
        <p:spPr>
          <a:xfrm>
            <a:off x="459486" y="3607308"/>
            <a:ext cx="5212080" cy="946404"/>
          </a:xfrm>
          <a:prstGeom prst="roundRect">
            <a:avLst>
              <a:gd name="adj" fmla="val 8696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Метка WEB"/>
          <p:cNvSpPr/>
          <p:nvPr/>
        </p:nvSpPr>
        <p:spPr>
          <a:xfrm>
            <a:off x="665226" y="3813048"/>
            <a:ext cx="651510" cy="30861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665226" y="3813048"/>
            <a:ext cx="6515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00" b="1" dirty="0">
                <a:solidFill>
                  <a:srgbClr val="3559B8"/>
                </a:solidFill>
                <a:latin typeface="Verdana" panose="020B0604030504040204" pitchFamily="34" charset="0"/>
              </a:rPr>
              <a:t>WEB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488186" y="3778758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F5F5F5"/>
                </a:solidFill>
                <a:latin typeface="Verdana" panose="020B0604030504040204" pitchFamily="34" charset="0"/>
              </a:rPr>
              <a:t>Веб-кабинет Saby.TMS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488186" y="4073652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DCE3F5"/>
                </a:solidFill>
                <a:latin typeface="Verdana" panose="020B0604030504040204" pitchFamily="34" charset="0"/>
              </a:rPr>
              <a:t>Дублирующая рабочая система: если что-то сбоит, документ всё равно уходит.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Фон скриншота"/>
          <p:cNvSpPr/>
          <p:nvPr/>
        </p:nvSpPr>
        <p:spPr>
          <a:xfrm>
            <a:off x="5911597" y="1440180"/>
            <a:ext cx="2772689" cy="3113532"/>
          </a:xfrm>
          <a:prstGeom prst="roundRect">
            <a:avLst>
              <a:gd name="adj" fmla="val 2968"/>
            </a:avLst>
          </a:prstGeom>
          <a:solidFill>
            <a:schemeClr val="bg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20" name="Image 0" descr="Транспортная накладная в веб-кабинете Saby.TM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467" y="1587948"/>
            <a:ext cx="2566949" cy="28179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9</a:t>
            </a:fld>
            <a:endParaRPr lang="en-US">
              <a:latin typeface="Verdana" panose="020B060403050404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81BAC3F3-734F-D3FC-96BE-9B26A0C71EB3}"/>
                  </a:ext>
                </a:extLst>
              </p14:cNvPr>
              <p14:cNvContentPartPr/>
              <p14:nvPr/>
            </p14:nvContentPartPr>
            <p14:xfrm>
              <a:off x="7318080" y="2237153"/>
              <a:ext cx="183060" cy="2025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81BAC3F3-734F-D3FC-96BE-9B26A0C71E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1966" y="2231114"/>
                <a:ext cx="195288" cy="323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4D7A8DC3-D491-4DEB-5CAA-A539DC57DE3F}"/>
                  </a:ext>
                </a:extLst>
              </p14:cNvPr>
              <p14:cNvContentPartPr/>
              <p14:nvPr/>
            </p14:nvContentPartPr>
            <p14:xfrm>
              <a:off x="7332120" y="2234453"/>
              <a:ext cx="151740" cy="1161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4D7A8DC3-D491-4DEB-5CAA-A539DC57DE3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26007" y="2228472"/>
                <a:ext cx="163965" cy="235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66918149-A199-09EF-582F-19C8CAC4DB11}"/>
                  </a:ext>
                </a:extLst>
              </p14:cNvPr>
              <p14:cNvContentPartPr/>
              <p14:nvPr/>
            </p14:nvContentPartPr>
            <p14:xfrm>
              <a:off x="7320780" y="2225813"/>
              <a:ext cx="186570" cy="1161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66918149-A199-09EF-582F-19C8CAC4DB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14669" y="2219645"/>
                <a:ext cx="198792" cy="23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Рукописный ввод 32">
                <a:extLst>
                  <a:ext uri="{FF2B5EF4-FFF2-40B4-BE49-F238E27FC236}">
                    <a16:creationId xmlns:a16="http://schemas.microsoft.com/office/drawing/2014/main" id="{D978E66D-7E85-E824-5D36-2AFCC0A013CD}"/>
                  </a:ext>
                </a:extLst>
              </p14:cNvPr>
              <p14:cNvContentPartPr/>
              <p14:nvPr/>
            </p14:nvContentPartPr>
            <p14:xfrm>
              <a:off x="7112340" y="2323013"/>
              <a:ext cx="265950" cy="270"/>
            </p14:xfrm>
          </p:contentPart>
        </mc:Choice>
        <mc:Fallback xmlns="">
          <p:pic>
            <p:nvPicPr>
              <p:cNvPr id="33" name="Рукописный ввод 32">
                <a:extLst>
                  <a:ext uri="{FF2B5EF4-FFF2-40B4-BE49-F238E27FC236}">
                    <a16:creationId xmlns:a16="http://schemas.microsoft.com/office/drawing/2014/main" id="{D978E66D-7E85-E824-5D36-2AFCC0A013C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06222" y="2318423"/>
                <a:ext cx="278186" cy="94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Рукописный ввод 34">
                <a:extLst>
                  <a:ext uri="{FF2B5EF4-FFF2-40B4-BE49-F238E27FC236}">
                    <a16:creationId xmlns:a16="http://schemas.microsoft.com/office/drawing/2014/main" id="{168918F7-2E28-F88B-7713-9B1FB29B66CD}"/>
                  </a:ext>
                </a:extLst>
              </p14:cNvPr>
              <p14:cNvContentPartPr/>
              <p14:nvPr/>
            </p14:nvContentPartPr>
            <p14:xfrm>
              <a:off x="7109370" y="2348663"/>
              <a:ext cx="283230" cy="540"/>
            </p14:xfrm>
          </p:contentPart>
        </mc:Choice>
        <mc:Fallback xmlns="">
          <p:pic>
            <p:nvPicPr>
              <p:cNvPr id="35" name="Рукописный ввод 34">
                <a:extLst>
                  <a:ext uri="{FF2B5EF4-FFF2-40B4-BE49-F238E27FC236}">
                    <a16:creationId xmlns:a16="http://schemas.microsoft.com/office/drawing/2014/main" id="{168918F7-2E28-F88B-7713-9B1FB29B66C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03252" y="2339483"/>
                <a:ext cx="295466" cy="189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2D612B28-F6ED-3320-ACC9-D46DB9EABA49}"/>
              </a:ext>
            </a:extLst>
          </p:cNvPr>
          <p:cNvGrpSpPr/>
          <p:nvPr/>
        </p:nvGrpSpPr>
        <p:grpSpPr>
          <a:xfrm>
            <a:off x="7117740" y="2325713"/>
            <a:ext cx="281880" cy="20520"/>
            <a:chOff x="9490320" y="3100950"/>
            <a:chExt cx="375840" cy="2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6" name="Рукописный ввод 35">
                  <a:extLst>
                    <a:ext uri="{FF2B5EF4-FFF2-40B4-BE49-F238E27FC236}">
                      <a16:creationId xmlns:a16="http://schemas.microsoft.com/office/drawing/2014/main" id="{6D44B9BA-BB74-3BD5-0BCD-C4EBE4A5B686}"/>
                    </a:ext>
                  </a:extLst>
                </p14:cNvPr>
                <p14:cNvContentPartPr/>
                <p14:nvPr/>
              </p14:nvContentPartPr>
              <p14:xfrm>
                <a:off x="9494280" y="3100950"/>
                <a:ext cx="343440" cy="15480"/>
              </p14:xfrm>
            </p:contentPart>
          </mc:Choice>
          <mc:Fallback xmlns="">
            <p:pic>
              <p:nvPicPr>
                <p:cNvPr id="36" name="Рукописный ввод 35">
                  <a:extLst>
                    <a:ext uri="{FF2B5EF4-FFF2-40B4-BE49-F238E27FC236}">
                      <a16:creationId xmlns:a16="http://schemas.microsoft.com/office/drawing/2014/main" id="{6D44B9BA-BB74-3BD5-0BCD-C4EBE4A5B68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488160" y="3094830"/>
                  <a:ext cx="355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7" name="Рукописный ввод 36">
                  <a:extLst>
                    <a:ext uri="{FF2B5EF4-FFF2-40B4-BE49-F238E27FC236}">
                      <a16:creationId xmlns:a16="http://schemas.microsoft.com/office/drawing/2014/main" id="{D8E3AB6E-68ED-6B16-6765-32D8A01530F0}"/>
                    </a:ext>
                  </a:extLst>
                </p14:cNvPr>
                <p14:cNvContentPartPr/>
                <p14:nvPr/>
              </p14:nvContentPartPr>
              <p14:xfrm>
                <a:off x="9490320" y="3112470"/>
                <a:ext cx="375840" cy="15120"/>
              </p14:xfrm>
            </p:contentPart>
          </mc:Choice>
          <mc:Fallback xmlns="">
            <p:pic>
              <p:nvPicPr>
                <p:cNvPr id="37" name="Рукописный ввод 36">
                  <a:extLst>
                    <a:ext uri="{FF2B5EF4-FFF2-40B4-BE49-F238E27FC236}">
                      <a16:creationId xmlns:a16="http://schemas.microsoft.com/office/drawing/2014/main" id="{D8E3AB6E-68ED-6B16-6765-32D8A01530F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484200" y="3106350"/>
                  <a:ext cx="388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id="{86352398-193F-4760-F425-9EC5BCD18BDC}"/>
                    </a:ext>
                  </a:extLst>
                </p14:cNvPr>
                <p14:cNvContentPartPr/>
                <p14:nvPr/>
              </p14:nvContentPartPr>
              <p14:xfrm>
                <a:off x="9749520" y="3111030"/>
                <a:ext cx="91080" cy="9720"/>
              </p14:xfrm>
            </p:contentPart>
          </mc:Choice>
          <mc:Fallback xmlns="">
            <p:pic>
              <p:nvPicPr>
                <p:cNvPr id="38" name="Рукописный ввод 37">
                  <a:extLst>
                    <a:ext uri="{FF2B5EF4-FFF2-40B4-BE49-F238E27FC236}">
                      <a16:creationId xmlns:a16="http://schemas.microsoft.com/office/drawing/2014/main" id="{86352398-193F-4760-F425-9EC5BCD18BD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743400" y="3104910"/>
                  <a:ext cx="1033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0" name="Рукописный ввод 39">
                  <a:extLst>
                    <a:ext uri="{FF2B5EF4-FFF2-40B4-BE49-F238E27FC236}">
                      <a16:creationId xmlns:a16="http://schemas.microsoft.com/office/drawing/2014/main" id="{6CFC3787-6632-5EB9-FC46-E059338305FA}"/>
                    </a:ext>
                  </a:extLst>
                </p14:cNvPr>
                <p14:cNvContentPartPr/>
                <p14:nvPr/>
              </p14:nvContentPartPr>
              <p14:xfrm>
                <a:off x="9688680" y="3123990"/>
                <a:ext cx="76320" cy="4320"/>
              </p14:xfrm>
            </p:contentPart>
          </mc:Choice>
          <mc:Fallback xmlns="">
            <p:pic>
              <p:nvPicPr>
                <p:cNvPr id="40" name="Рукописный ввод 39">
                  <a:extLst>
                    <a:ext uri="{FF2B5EF4-FFF2-40B4-BE49-F238E27FC236}">
                      <a16:creationId xmlns:a16="http://schemas.microsoft.com/office/drawing/2014/main" id="{6CFC3787-6632-5EB9-FC46-E059338305F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682560" y="3117870"/>
                  <a:ext cx="885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1" name="Рукописный ввод 40">
                  <a:extLst>
                    <a:ext uri="{FF2B5EF4-FFF2-40B4-BE49-F238E27FC236}">
                      <a16:creationId xmlns:a16="http://schemas.microsoft.com/office/drawing/2014/main" id="{6200409E-F3F3-FE26-7EC4-94B95357A153}"/>
                    </a:ext>
                  </a:extLst>
                </p14:cNvPr>
                <p14:cNvContentPartPr/>
                <p14:nvPr/>
              </p14:nvContentPartPr>
              <p14:xfrm>
                <a:off x="9711360" y="3112470"/>
                <a:ext cx="60120" cy="2520"/>
              </p14:xfrm>
            </p:contentPart>
          </mc:Choice>
          <mc:Fallback xmlns="">
            <p:pic>
              <p:nvPicPr>
                <p:cNvPr id="41" name="Рукописный ввод 40">
                  <a:extLst>
                    <a:ext uri="{FF2B5EF4-FFF2-40B4-BE49-F238E27FC236}">
                      <a16:creationId xmlns:a16="http://schemas.microsoft.com/office/drawing/2014/main" id="{6200409E-F3F3-FE26-7EC4-94B95357A15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705240" y="3106350"/>
                  <a:ext cx="72360" cy="1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E2362DCC-E556-0627-C287-2F26B865262C}"/>
              </a:ext>
            </a:extLst>
          </p:cNvPr>
          <p:cNvGrpSpPr/>
          <p:nvPr/>
        </p:nvGrpSpPr>
        <p:grpSpPr>
          <a:xfrm>
            <a:off x="7326450" y="2231753"/>
            <a:ext cx="179010" cy="20250"/>
            <a:chOff x="9768600" y="2975670"/>
            <a:chExt cx="238680" cy="2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Рукописный ввод 26">
                  <a:extLst>
                    <a:ext uri="{FF2B5EF4-FFF2-40B4-BE49-F238E27FC236}">
                      <a16:creationId xmlns:a16="http://schemas.microsoft.com/office/drawing/2014/main" id="{8D56B21A-0A78-F8FE-A80D-1B7A5FBF3DDF}"/>
                    </a:ext>
                  </a:extLst>
                </p14:cNvPr>
                <p14:cNvContentPartPr/>
                <p14:nvPr/>
              </p14:nvContentPartPr>
              <p14:xfrm>
                <a:off x="9909720" y="2986830"/>
                <a:ext cx="76320" cy="3960"/>
              </p14:xfrm>
            </p:contentPart>
          </mc:Choice>
          <mc:Fallback xmlns="">
            <p:pic>
              <p:nvPicPr>
                <p:cNvPr id="27" name="Рукописный ввод 26">
                  <a:extLst>
                    <a:ext uri="{FF2B5EF4-FFF2-40B4-BE49-F238E27FC236}">
                      <a16:creationId xmlns:a16="http://schemas.microsoft.com/office/drawing/2014/main" id="{8D56B21A-0A78-F8FE-A80D-1B7A5FBF3DD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903600" y="2980710"/>
                  <a:ext cx="885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8" name="Рукописный ввод 27">
                  <a:extLst>
                    <a:ext uri="{FF2B5EF4-FFF2-40B4-BE49-F238E27FC236}">
                      <a16:creationId xmlns:a16="http://schemas.microsoft.com/office/drawing/2014/main" id="{49D917E0-A8BB-3B0E-72D1-07397F68D61E}"/>
                    </a:ext>
                  </a:extLst>
                </p14:cNvPr>
                <p14:cNvContentPartPr/>
                <p14:nvPr/>
              </p14:nvContentPartPr>
              <p14:xfrm>
                <a:off x="9770400" y="2975670"/>
                <a:ext cx="80640" cy="15480"/>
              </p14:xfrm>
            </p:contentPart>
          </mc:Choice>
          <mc:Fallback xmlns="">
            <p:pic>
              <p:nvPicPr>
                <p:cNvPr id="28" name="Рукописный ввод 27">
                  <a:extLst>
                    <a:ext uri="{FF2B5EF4-FFF2-40B4-BE49-F238E27FC236}">
                      <a16:creationId xmlns:a16="http://schemas.microsoft.com/office/drawing/2014/main" id="{49D917E0-A8BB-3B0E-72D1-07397F68D61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764280" y="2969550"/>
                  <a:ext cx="928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Рукописный ввод 28">
                  <a:extLst>
                    <a:ext uri="{FF2B5EF4-FFF2-40B4-BE49-F238E27FC236}">
                      <a16:creationId xmlns:a16="http://schemas.microsoft.com/office/drawing/2014/main" id="{C5A89B6B-B7A3-A7FD-9D93-3B9F3999637A}"/>
                    </a:ext>
                  </a:extLst>
                </p14:cNvPr>
                <p14:cNvContentPartPr/>
                <p14:nvPr/>
              </p14:nvContentPartPr>
              <p14:xfrm>
                <a:off x="9768600" y="2990070"/>
                <a:ext cx="106200" cy="12600"/>
              </p14:xfrm>
            </p:contentPart>
          </mc:Choice>
          <mc:Fallback xmlns="">
            <p:pic>
              <p:nvPicPr>
                <p:cNvPr id="29" name="Рукописный ввод 28">
                  <a:extLst>
                    <a:ext uri="{FF2B5EF4-FFF2-40B4-BE49-F238E27FC236}">
                      <a16:creationId xmlns:a16="http://schemas.microsoft.com/office/drawing/2014/main" id="{C5A89B6B-B7A3-A7FD-9D93-3B9F3999637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762480" y="2983950"/>
                  <a:ext cx="1184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20C534CE-02F0-9C27-6490-3A4D1DEC68B7}"/>
                    </a:ext>
                  </a:extLst>
                </p14:cNvPr>
                <p14:cNvContentPartPr/>
                <p14:nvPr/>
              </p14:nvContentPartPr>
              <p14:xfrm>
                <a:off x="10004760" y="2994390"/>
                <a:ext cx="2520" cy="5760"/>
              </p14:xfrm>
            </p:contentPart>
          </mc:Choice>
          <mc:Fallback xmlns="">
            <p:pic>
              <p:nvPicPr>
                <p:cNvPr id="43" name="Рукописный ввод 42">
                  <a:extLst>
                    <a:ext uri="{FF2B5EF4-FFF2-40B4-BE49-F238E27FC236}">
                      <a16:creationId xmlns:a16="http://schemas.microsoft.com/office/drawing/2014/main" id="{20C534CE-02F0-9C27-6490-3A4D1DEC68B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998640" y="2988270"/>
                  <a:ext cx="1476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" name="Рукописный ввод 44">
                <a:extLst>
                  <a:ext uri="{FF2B5EF4-FFF2-40B4-BE49-F238E27FC236}">
                    <a16:creationId xmlns:a16="http://schemas.microsoft.com/office/drawing/2014/main" id="{5B22AA26-C75F-05B6-F6C1-0E1CF5493686}"/>
                  </a:ext>
                </a:extLst>
              </p14:cNvPr>
              <p14:cNvContentPartPr/>
              <p14:nvPr/>
            </p14:nvContentPartPr>
            <p14:xfrm>
              <a:off x="-101485" y="1276091"/>
              <a:ext cx="270" cy="270"/>
            </p14:xfrm>
          </p:contentPart>
        </mc:Choice>
        <mc:Fallback xmlns="">
          <p:pic>
            <p:nvPicPr>
              <p:cNvPr id="45" name="Рукописный ввод 44">
                <a:extLst>
                  <a:ext uri="{FF2B5EF4-FFF2-40B4-BE49-F238E27FC236}">
                    <a16:creationId xmlns:a16="http://schemas.microsoft.com/office/drawing/2014/main" id="{5B22AA26-C75F-05B6-F6C1-0E1CF549368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-106075" y="1271501"/>
                <a:ext cx="9450" cy="945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КОНТРОЛЬ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ЭТрН видна в карточке заказа</a:t>
            </a:r>
            <a:endParaRPr lang="en-US" dirty="0"/>
          </a:p>
        </p:txBody>
      </p:sp>
      <p:sp>
        <p:nvSpPr>
          <p:cNvPr id="4" name="Фон скриншота"/>
          <p:cNvSpPr/>
          <p:nvPr/>
        </p:nvSpPr>
        <p:spPr>
          <a:xfrm>
            <a:off x="459486" y="1440180"/>
            <a:ext cx="4114800" cy="3051810"/>
          </a:xfrm>
          <a:prstGeom prst="roundRect">
            <a:avLst>
              <a:gd name="adj" fmla="val 2697"/>
            </a:avLst>
          </a:prstGeom>
          <a:solidFill>
            <a:srgbClr val="E8ECF6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5" name="Image 0" descr="Транспортная накладная в модуле ЭПД 1С ER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63" y="1543050"/>
            <a:ext cx="3854446" cy="2846070"/>
          </a:xfrm>
          <a:prstGeom prst="rect">
            <a:avLst/>
          </a:prstGeom>
        </p:spPr>
      </p:pic>
      <p:sp>
        <p:nvSpPr>
          <p:cNvPr id="6" name="Иконка Связь с заказом"/>
          <p:cNvSpPr/>
          <p:nvPr/>
        </p:nvSpPr>
        <p:spPr>
          <a:xfrm>
            <a:off x="4882896" y="1508760"/>
            <a:ext cx="411480" cy="4114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Image 1" descr="Связь с заказо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766" y="1611630"/>
            <a:ext cx="205740" cy="2057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65827" y="1508760"/>
            <a:ext cx="3218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Связь с заказом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5465827" y="1817370"/>
            <a:ext cx="3218459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ЭТрН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привязана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к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ERP и хранится в его структуре вместе с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остальными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документами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Иконка Статус всех титулов"/>
          <p:cNvSpPr/>
          <p:nvPr/>
        </p:nvSpPr>
        <p:spPr>
          <a:xfrm>
            <a:off x="4882896" y="2503170"/>
            <a:ext cx="411480" cy="4114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1" name="Image 2" descr="Статус всех титулов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766" y="2606040"/>
            <a:ext cx="205740" cy="20574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465827" y="2503170"/>
            <a:ext cx="3218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Статус всех титулов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 8"/>
          <p:cNvSpPr txBox="1"/>
          <p:nvPr/>
        </p:nvSpPr>
        <p:spPr>
          <a:xfrm>
            <a:off x="5465827" y="2811780"/>
            <a:ext cx="3218459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В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журнале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видно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, нужна ли ЭТрН и на какой подписи документ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остановился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Что позволяет не оставлять без контроля каждую накладную в работе.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Иконка Еженедельный разбор"/>
          <p:cNvSpPr/>
          <p:nvPr/>
        </p:nvSpPr>
        <p:spPr>
          <a:xfrm>
            <a:off x="4882896" y="3497580"/>
            <a:ext cx="411480" cy="4114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5" name="Image 3" descr="Еженедельный разбо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5766" y="3600450"/>
            <a:ext cx="205740" cy="2057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465827" y="3497580"/>
            <a:ext cx="3218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150" b="1" dirty="0">
                <a:solidFill>
                  <a:srgbClr val="3559B8"/>
                </a:solidFill>
                <a:latin typeface="Verdana" panose="020B0604030504040204" pitchFamily="34" charset="0"/>
              </a:rPr>
              <a:t>Еженедельный разбор</a:t>
            </a:r>
            <a:endParaRPr lang="en-US" sz="115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1"/>
          <p:cNvSpPr txBox="1"/>
          <p:nvPr/>
        </p:nvSpPr>
        <p:spPr>
          <a:xfrm>
            <a:off x="5465827" y="3806190"/>
            <a:ext cx="3218459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Операции, </a:t>
            </a:r>
            <a:r>
              <a:rPr lang="ru-RU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финанасы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и клиентский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сервис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разбирают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 незавершённые ЭТрН и доводят их с </a:t>
            </a:r>
            <a:r>
              <a:rPr lang="en-US" sz="900" dirty="0" err="1">
                <a:solidFill>
                  <a:srgbClr val="2C3E50"/>
                </a:solidFill>
                <a:latin typeface="Verdana" panose="020B0604030504040204" pitchFamily="34" charset="0"/>
              </a:rPr>
              <a:t>участниками</a:t>
            </a:r>
            <a:r>
              <a:rPr lang="ru-RU" sz="900" dirty="0">
                <a:solidFill>
                  <a:srgbClr val="2C3E50"/>
                </a:solidFill>
                <a:latin typeface="Verdana" panose="020B0604030504040204" pitchFamily="34" charset="0"/>
              </a:rPr>
              <a:t> ЭПД до завершенного вида</a:t>
            </a:r>
            <a:r>
              <a:rPr lang="en-US" sz="900" dirty="0">
                <a:solidFill>
                  <a:srgbClr val="2C3E50"/>
                </a:solidFill>
                <a:latin typeface="Verdana" panose="020B0604030504040204" pitchFamily="34" charset="0"/>
              </a:rPr>
              <a:t>.</a:t>
            </a:r>
            <a:endParaRPr lang="en-US" sz="9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10</a:t>
            </a:fld>
            <a:endParaRPr lang="en-US">
              <a:latin typeface="Verdana" panose="020B060403050404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6709D866-475B-D22D-10FA-C0F59139D9DB}"/>
                  </a:ext>
                </a:extLst>
              </p14:cNvPr>
              <p14:cNvContentPartPr/>
              <p14:nvPr/>
            </p14:nvContentPartPr>
            <p14:xfrm>
              <a:off x="3347927" y="3821703"/>
              <a:ext cx="370980" cy="324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6709D866-475B-D22D-10FA-C0F59139D9D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29936" y="3803703"/>
                <a:ext cx="406603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5A198B49-6F3F-EE1D-2B82-657B01929D00}"/>
                  </a:ext>
                </a:extLst>
              </p14:cNvPr>
              <p14:cNvContentPartPr/>
              <p14:nvPr/>
            </p14:nvContentPartPr>
            <p14:xfrm>
              <a:off x="3332267" y="3924573"/>
              <a:ext cx="411750" cy="27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5A198B49-6F3F-EE1D-2B82-657B01929D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14271" y="3911073"/>
                <a:ext cx="447382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31A0D4C5-E789-D603-524F-B175ADBB3683}"/>
                  </a:ext>
                </a:extLst>
              </p14:cNvPr>
              <p14:cNvContentPartPr/>
              <p14:nvPr/>
            </p14:nvContentPartPr>
            <p14:xfrm>
              <a:off x="1561607" y="3307353"/>
              <a:ext cx="255960" cy="270"/>
            </p14:xfrm>
          </p:contentPart>
        </mc:Choice>
        <mc:Fallback xmlns=""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31A0D4C5-E789-D603-524F-B175ADBB368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43607" y="3293853"/>
                <a:ext cx="2916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C215959D-576A-195F-16F2-87400EA593D7}"/>
                  </a:ext>
                </a:extLst>
              </p14:cNvPr>
              <p14:cNvContentPartPr/>
              <p14:nvPr/>
            </p14:nvContentPartPr>
            <p14:xfrm>
              <a:off x="1636397" y="3435063"/>
              <a:ext cx="402570" cy="6480"/>
            </p14:xfrm>
          </p:contentPart>
        </mc:Choice>
        <mc:Fallback xmlns=""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C215959D-576A-195F-16F2-87400EA593D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18409" y="3417063"/>
                <a:ext cx="438186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8071052E-E3E9-B964-6383-3AED8D06D8B2}"/>
                  </a:ext>
                </a:extLst>
              </p14:cNvPr>
              <p14:cNvContentPartPr/>
              <p14:nvPr/>
            </p14:nvContentPartPr>
            <p14:xfrm>
              <a:off x="1561607" y="2729283"/>
              <a:ext cx="968490" cy="18090"/>
            </p14:xfrm>
          </p:contentPart>
        </mc:Choice>
        <mc:Fallback xmlns=""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8071052E-E3E9-B964-6383-3AED8D06D8B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43612" y="2711548"/>
                <a:ext cx="1004120" cy="532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C6D619AD-7441-2257-89CB-C680C6BAC3B9}"/>
                  </a:ext>
                </a:extLst>
              </p14:cNvPr>
              <p14:cNvContentPartPr/>
              <p14:nvPr/>
            </p14:nvContentPartPr>
            <p14:xfrm>
              <a:off x="1627217" y="2839713"/>
              <a:ext cx="411480" cy="270"/>
            </p14:xfrm>
          </p:contentPart>
        </mc:Choice>
        <mc:Fallback xmlns=""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C6D619AD-7441-2257-89CB-C680C6BAC3B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609217" y="2826213"/>
                <a:ext cx="44712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1" name="Рукописный ввод 40">
                <a:extLst>
                  <a:ext uri="{FF2B5EF4-FFF2-40B4-BE49-F238E27FC236}">
                    <a16:creationId xmlns:a16="http://schemas.microsoft.com/office/drawing/2014/main" id="{C31E4515-3BA5-604F-E560-922C2EBB4ECD}"/>
                  </a:ext>
                </a:extLst>
              </p14:cNvPr>
              <p14:cNvContentPartPr/>
              <p14:nvPr/>
            </p14:nvContentPartPr>
            <p14:xfrm>
              <a:off x="2967497" y="2930163"/>
              <a:ext cx="1181790" cy="3240"/>
            </p14:xfrm>
          </p:contentPart>
        </mc:Choice>
        <mc:Fallback xmlns="">
          <p:pic>
            <p:nvPicPr>
              <p:cNvPr id="41" name="Рукописный ввод 40">
                <a:extLst>
                  <a:ext uri="{FF2B5EF4-FFF2-40B4-BE49-F238E27FC236}">
                    <a16:creationId xmlns:a16="http://schemas.microsoft.com/office/drawing/2014/main" id="{C31E4515-3BA5-604F-E560-922C2EBB4EC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949498" y="2912163"/>
                <a:ext cx="1217427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6" name="Рукописный ввод 45">
                <a:extLst>
                  <a:ext uri="{FF2B5EF4-FFF2-40B4-BE49-F238E27FC236}">
                    <a16:creationId xmlns:a16="http://schemas.microsoft.com/office/drawing/2014/main" id="{488A931C-976A-60BC-3C7F-5F172F9CCF6E}"/>
                  </a:ext>
                </a:extLst>
              </p14:cNvPr>
              <p14:cNvContentPartPr/>
              <p14:nvPr/>
            </p14:nvContentPartPr>
            <p14:xfrm>
              <a:off x="2955077" y="3235533"/>
              <a:ext cx="1222290" cy="13230"/>
            </p14:xfrm>
          </p:contentPart>
        </mc:Choice>
        <mc:Fallback xmlns="">
          <p:pic>
            <p:nvPicPr>
              <p:cNvPr id="46" name="Рукописный ввод 45">
                <a:extLst>
                  <a:ext uri="{FF2B5EF4-FFF2-40B4-BE49-F238E27FC236}">
                    <a16:creationId xmlns:a16="http://schemas.microsoft.com/office/drawing/2014/main" id="{488A931C-976A-60BC-3C7F-5F172F9CCF6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937081" y="3217158"/>
                <a:ext cx="1257922" cy="496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0" name="Рукописный ввод 49">
                <a:extLst>
                  <a:ext uri="{FF2B5EF4-FFF2-40B4-BE49-F238E27FC236}">
                    <a16:creationId xmlns:a16="http://schemas.microsoft.com/office/drawing/2014/main" id="{4F871707-22B1-EA5A-67A9-CE27C3FBADE4}"/>
                  </a:ext>
                </a:extLst>
              </p14:cNvPr>
              <p14:cNvContentPartPr/>
              <p14:nvPr/>
            </p14:nvContentPartPr>
            <p14:xfrm>
              <a:off x="2967497" y="3285483"/>
              <a:ext cx="415530" cy="12690"/>
            </p14:xfrm>
          </p:contentPart>
        </mc:Choice>
        <mc:Fallback xmlns="">
          <p:pic>
            <p:nvPicPr>
              <p:cNvPr id="50" name="Рукописный ввод 49">
                <a:extLst>
                  <a:ext uri="{FF2B5EF4-FFF2-40B4-BE49-F238E27FC236}">
                    <a16:creationId xmlns:a16="http://schemas.microsoft.com/office/drawing/2014/main" id="{4F871707-22B1-EA5A-67A9-CE27C3FBADE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949493" y="3267858"/>
                <a:ext cx="451178" cy="4758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559B8"/>
                </a:solidFill>
              </a:rPr>
              <a:t>ПОДРЯДЧИКИ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Единые правила для всех, кто везёт ваш груз</a:t>
            </a:r>
            <a:endParaRPr lang="en-US" dirty="0"/>
          </a:p>
        </p:txBody>
      </p:sp>
      <p:sp>
        <p:nvSpPr>
          <p:cNvPr id="4" name="Правило: Условия в договоре"/>
          <p:cNvSpPr/>
          <p:nvPr/>
        </p:nvSpPr>
        <p:spPr>
          <a:xfrm>
            <a:off x="459486" y="1508760"/>
            <a:ext cx="2604440" cy="2674620"/>
          </a:xfrm>
          <a:prstGeom prst="roundRect">
            <a:avLst>
              <a:gd name="adj" fmla="val 3160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Круг иконки 1"/>
          <p:cNvSpPr/>
          <p:nvPr/>
        </p:nvSpPr>
        <p:spPr>
          <a:xfrm>
            <a:off x="733806" y="178308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6" name="Image 0" descr="Условия в договор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" y="19202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3806" y="2537460"/>
            <a:ext cx="2055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3559B8"/>
                </a:solidFill>
                <a:latin typeface="Verdana" panose="020B0604030504040204" pitchFamily="34" charset="0"/>
              </a:rPr>
              <a:t>Условия в договоре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33806" y="2948940"/>
            <a:ext cx="2055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С основными перевозчиками подписаны допсоглашения о работе с электронными документами: ЭТрН, заявки, поручения.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Правило: Мы всегда в цепочке"/>
          <p:cNvSpPr/>
          <p:nvPr/>
        </p:nvSpPr>
        <p:spPr>
          <a:xfrm>
            <a:off x="3269665" y="1508760"/>
            <a:ext cx="2604440" cy="2674620"/>
          </a:xfrm>
          <a:prstGeom prst="roundRect">
            <a:avLst>
              <a:gd name="adj" fmla="val 3160"/>
            </a:avLst>
          </a:prstGeom>
          <a:solidFill>
            <a:schemeClr val="bg1"/>
          </a:solidFill>
          <a:ln w="9525">
            <a:solidFill>
              <a:srgbClr val="DFE2E9"/>
            </a:solidFill>
            <a:prstDash val="solid"/>
          </a:ln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Круг иконки 2"/>
          <p:cNvSpPr/>
          <p:nvPr/>
        </p:nvSpPr>
        <p:spPr>
          <a:xfrm>
            <a:off x="3543986" y="178308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1" name="Image 1" descr="Мы всегда в цепочк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146" y="19202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43985" y="2537460"/>
            <a:ext cx="2055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3559B8"/>
                </a:solidFill>
                <a:latin typeface="Verdana" panose="020B0604030504040204" pitchFamily="34" charset="0"/>
              </a:rPr>
              <a:t>Мы всегда в цепочке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3543985" y="2948940"/>
            <a:ext cx="2055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2C3E50"/>
                </a:solidFill>
                <a:latin typeface="Verdana" panose="020B0604030504040204" pitchFamily="34" charset="0"/>
              </a:rPr>
              <a:t>Требуем от подрядчиков добавлять Интел Логистик наблюдателем в ЭТрН, чтобы видеть статус документа.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Правило: Одна точка контакта"/>
          <p:cNvSpPr/>
          <p:nvPr/>
        </p:nvSpPr>
        <p:spPr>
          <a:xfrm>
            <a:off x="6079846" y="1508760"/>
            <a:ext cx="2604440" cy="2674620"/>
          </a:xfrm>
          <a:prstGeom prst="roundRect">
            <a:avLst>
              <a:gd name="adj" fmla="val 3160"/>
            </a:avLst>
          </a:prstGeom>
          <a:solidFill>
            <a:schemeClr val="tx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Круг иконки 3"/>
          <p:cNvSpPr/>
          <p:nvPr/>
        </p:nvSpPr>
        <p:spPr>
          <a:xfrm>
            <a:off x="6354166" y="17830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pic>
        <p:nvPicPr>
          <p:cNvPr id="16" name="Image 2" descr="Одна точка контакт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326" y="192024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54166" y="2537460"/>
            <a:ext cx="2055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300" b="1" dirty="0">
                <a:solidFill>
                  <a:srgbClr val="F5F5F5"/>
                </a:solidFill>
                <a:latin typeface="Verdana" panose="020B0604030504040204" pitchFamily="34" charset="0"/>
              </a:rPr>
              <a:t>Одна точка контакта</a:t>
            </a:r>
            <a:endParaRPr lang="en-US" sz="13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6354166" y="2948940"/>
            <a:ext cx="2055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800"/>
            <a:r>
              <a:rPr lang="en-US" sz="1000" dirty="0">
                <a:solidFill>
                  <a:srgbClr val="DCE3F5"/>
                </a:solidFill>
                <a:latin typeface="Verdana" panose="020B0604030504040204" pitchFamily="34" charset="0"/>
              </a:rPr>
              <a:t>Вопросы по документам с перевозчиком решаем мы. Вам не нужно разбираться с каждым подрядчиком.</a:t>
            </a:r>
            <a:endParaRPr lang="en-US" sz="10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7A8394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11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9487" y="589788"/>
            <a:ext cx="822479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FFBD0A"/>
                </a:solidFill>
              </a:rPr>
              <a:t>ЧЕК-ЛИСТ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9487" y="781811"/>
            <a:ext cx="8224799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50" b="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нужно от вас</a:t>
            </a:r>
            <a:endParaRPr lang="en-US" dirty="0"/>
          </a:p>
        </p:txBody>
      </p:sp>
      <p:sp>
        <p:nvSpPr>
          <p:cNvPr id="4" name="Пункт 1"/>
          <p:cNvSpPr/>
          <p:nvPr/>
        </p:nvSpPr>
        <p:spPr>
          <a:xfrm>
            <a:off x="459486" y="147447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99516" y="1474470"/>
            <a:ext cx="41148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24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2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213866" y="1474470"/>
            <a:ext cx="304941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dirty="0" err="1">
                <a:solidFill>
                  <a:srgbClr val="F5F5F5"/>
                </a:solidFill>
                <a:latin typeface="Verdana" panose="020B0604030504040204" pitchFamily="34" charset="0"/>
              </a:rPr>
              <a:t>Оператор</a:t>
            </a:r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 ЭДО</a:t>
            </a:r>
            <a:r>
              <a:rPr lang="ru-RU" sz="1100" dirty="0">
                <a:solidFill>
                  <a:srgbClr val="F5F5F5"/>
                </a:solidFill>
                <a:latin typeface="Verdana" panose="020B0604030504040204" pitchFamily="34" charset="0"/>
              </a:rPr>
              <a:t> + </a:t>
            </a:r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ID, ИНН и КПП — ваши и получателя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7" name="Пункт 2"/>
          <p:cNvSpPr/>
          <p:nvPr/>
        </p:nvSpPr>
        <p:spPr>
          <a:xfrm>
            <a:off x="4674756" y="147447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914786" y="1474470"/>
            <a:ext cx="41148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24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2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429136" y="1474470"/>
            <a:ext cx="304941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Поручение экспедитору в </a:t>
            </a:r>
            <a:r>
              <a:rPr lang="en-US" sz="1100" dirty="0" err="1">
                <a:solidFill>
                  <a:srgbClr val="F5F5F5"/>
                </a:solidFill>
                <a:latin typeface="Verdana" panose="020B0604030504040204" pitchFamily="34" charset="0"/>
              </a:rPr>
              <a:t>электронном</a:t>
            </a:r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 </a:t>
            </a:r>
            <a:r>
              <a:rPr lang="en-US" sz="1100" dirty="0" err="1">
                <a:solidFill>
                  <a:srgbClr val="F5F5F5"/>
                </a:solidFill>
                <a:latin typeface="Verdana" panose="020B0604030504040204" pitchFamily="34" charset="0"/>
              </a:rPr>
              <a:t>виде</a:t>
            </a:r>
            <a:r>
              <a:rPr lang="ru-RU" sz="1100" dirty="0">
                <a:solidFill>
                  <a:srgbClr val="F5F5F5"/>
                </a:solidFill>
                <a:latin typeface="Verdana" panose="020B0604030504040204" pitchFamily="34" charset="0"/>
              </a:rPr>
              <a:t> (ЭПЭ)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Пункт 3"/>
          <p:cNvSpPr/>
          <p:nvPr/>
        </p:nvSpPr>
        <p:spPr>
          <a:xfrm>
            <a:off x="459486" y="246888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99516" y="2468880"/>
            <a:ext cx="41148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24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2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213866" y="2468880"/>
            <a:ext cx="304941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Кто подписывает третий титул: получатель </a:t>
            </a:r>
            <a:r>
              <a:rPr lang="en-US" sz="1100" dirty="0" err="1">
                <a:solidFill>
                  <a:srgbClr val="F5F5F5"/>
                </a:solidFill>
                <a:latin typeface="Verdana" panose="020B0604030504040204" pitchFamily="34" charset="0"/>
              </a:rPr>
              <a:t>или</a:t>
            </a:r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 </a:t>
            </a:r>
            <a:r>
              <a:rPr lang="en-US" sz="1100" dirty="0" err="1">
                <a:solidFill>
                  <a:srgbClr val="F5F5F5"/>
                </a:solidFill>
                <a:latin typeface="Verdana" panose="020B0604030504040204" pitchFamily="34" charset="0"/>
              </a:rPr>
              <a:t>вы</a:t>
            </a:r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 (</a:t>
            </a:r>
            <a:r>
              <a:rPr lang="ru-RU" sz="1100" dirty="0">
                <a:solidFill>
                  <a:srgbClr val="F5F5F5"/>
                </a:solidFill>
                <a:latin typeface="Verdana" panose="020B0604030504040204" pitchFamily="34" charset="0"/>
              </a:rPr>
              <a:t>работа со сборными линиями)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Пункт 4"/>
          <p:cNvSpPr/>
          <p:nvPr/>
        </p:nvSpPr>
        <p:spPr>
          <a:xfrm>
            <a:off x="4674756" y="246888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914786" y="2468880"/>
            <a:ext cx="41148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24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2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429136" y="2468880"/>
            <a:ext cx="304941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Добавлять нас наблюдателем, если ЭТрН оформляете вы или ваш поставщик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Пункт 5"/>
          <p:cNvSpPr/>
          <p:nvPr/>
        </p:nvSpPr>
        <p:spPr>
          <a:xfrm>
            <a:off x="459486" y="346329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99516" y="3463290"/>
            <a:ext cx="41148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24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2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213866" y="3463290"/>
            <a:ext cx="304941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dirty="0">
                <a:solidFill>
                  <a:srgbClr val="F5F5F5"/>
                </a:solidFill>
                <a:latin typeface="Verdana" panose="020B0604030504040204" pitchFamily="34" charset="0"/>
              </a:rPr>
              <a:t>Контакт ответственного за ЭДО — для быстрой связи при сбое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Призыв"/>
          <p:cNvSpPr/>
          <p:nvPr/>
        </p:nvSpPr>
        <p:spPr>
          <a:xfrm>
            <a:off x="4674756" y="3463290"/>
            <a:ext cx="4009530" cy="788670"/>
          </a:xfrm>
          <a:prstGeom prst="roundRect">
            <a:avLst>
              <a:gd name="adj" fmla="val 10435"/>
            </a:avLst>
          </a:prstGeom>
          <a:solidFill>
            <a:schemeClr val="accent1"/>
          </a:solidFill>
          <a:ln/>
        </p:spPr>
        <p:txBody>
          <a:bodyPr/>
          <a:lstStyle/>
          <a:p>
            <a:pPr defTabSz="685800"/>
            <a:endParaRPr lang="ru-RU" sz="115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4914786" y="3463290"/>
            <a:ext cx="352947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Пришлите это вашему менеджеру, и </a:t>
            </a:r>
            <a:r>
              <a:rPr lang="en-US" sz="1100" b="1" dirty="0" err="1">
                <a:solidFill>
                  <a:srgbClr val="3559B8"/>
                </a:solidFill>
                <a:latin typeface="Verdana" panose="020B0604030504040204" pitchFamily="34" charset="0"/>
              </a:rPr>
              <a:t>мы</a:t>
            </a:r>
            <a:r>
              <a:rPr lang="en-US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 </a:t>
            </a:r>
            <a:r>
              <a:rPr lang="ru-RU" sz="1100" b="1" dirty="0">
                <a:solidFill>
                  <a:srgbClr val="3559B8"/>
                </a:solidFill>
                <a:latin typeface="Verdana" panose="020B0604030504040204" pitchFamily="34" charset="0"/>
              </a:rPr>
              <a:t>поможем с оформлением документов ЭПД</a:t>
            </a:r>
            <a:endParaRPr lang="en-US" sz="1100" dirty="0">
              <a:solidFill>
                <a:srgbClr val="3559B8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66310"/>
            <a:ext cx="459486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25">
                <a:solidFill>
                  <a:srgbClr val="C9D3F0"/>
                </a:solidFill>
              </a:defRPr>
            </a:lvl1pPr>
          </a:lstStyle>
          <a:p>
            <a:pPr algn="r" defTabSz="685800"/>
            <a:fld id="{F7021451-1387-4CA6-816F-3879F97B5CBC}" type="slidenum">
              <a:rPr lang="en-US">
                <a:latin typeface="Verdana" panose="020B0604030504040204" pitchFamily="34" charset="0"/>
              </a:rPr>
              <a:pPr algn="r" defTabSz="685800"/>
              <a:t>12</a:t>
            </a:fld>
            <a:endParaRPr 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768F-E153-DF4B-5582-9586C00F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к, в помещении, одежда, Офис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B057DB2C-15C2-0F33-107F-2E21333210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264" y="9954"/>
            <a:ext cx="7412736" cy="5133548"/>
          </a:xfrm>
          <a:prstGeom prst="rect">
            <a:avLst/>
          </a:prstGeom>
        </p:spPr>
      </p:pic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031657C1-8D3C-F100-49F9-9CDC6A484663}"/>
              </a:ext>
            </a:extLst>
          </p:cNvPr>
          <p:cNvSpPr/>
          <p:nvPr/>
        </p:nvSpPr>
        <p:spPr>
          <a:xfrm rot="5400000">
            <a:off x="-393879" y="395143"/>
            <a:ext cx="5142833" cy="4353882"/>
          </a:xfrm>
          <a:prstGeom prst="round2SameRect">
            <a:avLst>
              <a:gd name="adj1" fmla="val 8645"/>
              <a:gd name="adj2" fmla="val 0"/>
            </a:avLst>
          </a:prstGeom>
          <a:solidFill>
            <a:srgbClr val="3559B8"/>
          </a:solidFill>
          <a:ln>
            <a:solidFill>
              <a:srgbClr val="355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6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44A5B0-7B2C-115D-4AF2-1D15DE5C1C9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034" y="2126966"/>
            <a:ext cx="132735" cy="1327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6066C9-EAA3-30CF-4BB9-20D668EF246E}"/>
              </a:ext>
            </a:extLst>
          </p:cNvPr>
          <p:cNvSpPr txBox="1"/>
          <p:nvPr/>
        </p:nvSpPr>
        <p:spPr>
          <a:xfrm>
            <a:off x="434107" y="895570"/>
            <a:ext cx="6244412" cy="89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86">
              <a:defRPr/>
            </a:pPr>
            <a:r>
              <a:rPr lang="ru-RU" sz="2599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БЛАГОДАРЮ</a:t>
            </a:r>
          </a:p>
          <a:p>
            <a:pPr defTabSz="914286">
              <a:defRPr/>
            </a:pPr>
            <a:r>
              <a:rPr lang="ru-RU" sz="2599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ВНИМАНИЕ</a:t>
            </a:r>
            <a:endParaRPr lang="ru-RU" sz="2599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351328-CC72-2723-5BC6-735BAC22179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1037" y="269196"/>
            <a:ext cx="1300889" cy="200615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47250C48-6E92-6ADE-C91F-E1AE7117BEC6}"/>
              </a:ext>
            </a:extLst>
          </p:cNvPr>
          <p:cNvSpPr txBox="1"/>
          <p:nvPr/>
        </p:nvSpPr>
        <p:spPr>
          <a:xfrm>
            <a:off x="411598" y="2069277"/>
            <a:ext cx="4066646" cy="1593896"/>
          </a:xfrm>
          <a:prstGeom prst="rect">
            <a:avLst/>
          </a:prstGeom>
        </p:spPr>
        <p:txBody>
          <a:bodyPr vert="horz" wrap="square" lIns="0" tIns="12698" rIns="0" bIns="0" rtlCol="0">
            <a:spAutoFit/>
          </a:bodyPr>
          <a:lstStyle/>
          <a:p>
            <a:pPr marL="228036" defTabSz="914286">
              <a:lnSpc>
                <a:spcPts val="1555"/>
              </a:lnSpc>
              <a:spcBef>
                <a:spcPts val="800"/>
              </a:spcBef>
              <a:buClr>
                <a:prstClr val="white"/>
              </a:buClr>
              <a:buSzPct val="160000"/>
              <a:tabLst>
                <a:tab pos="356825" algn="l"/>
                <a:tab pos="357461" algn="l"/>
              </a:tabLst>
              <a:defRPr/>
            </a:pPr>
            <a:r>
              <a:rPr lang="ru-RU" sz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Хайндрава</a:t>
            </a: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Руслан</a:t>
            </a:r>
          </a:p>
          <a:p>
            <a:pPr marL="228036" defTabSz="914286">
              <a:lnSpc>
                <a:spcPts val="1555"/>
              </a:lnSpc>
              <a:spcBef>
                <a:spcPts val="800"/>
              </a:spcBef>
              <a:buClr>
                <a:prstClr val="white"/>
              </a:buClr>
              <a:buSzPct val="160000"/>
              <a:tabLst>
                <a:tab pos="356825" algn="l"/>
                <a:tab pos="357461" algn="l"/>
              </a:tabLst>
              <a:defRPr/>
            </a:pP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</a:t>
            </a:r>
            <a:r>
              <a:rPr lang="en-US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RL </a:t>
            </a: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направления</a:t>
            </a:r>
          </a:p>
          <a:p>
            <a:pPr marL="228036" defTabSz="914286">
              <a:spcBef>
                <a:spcPts val="800"/>
              </a:spcBef>
              <a:buClr>
                <a:prstClr val="white"/>
              </a:buClr>
              <a:buSzPct val="160000"/>
              <a:tabLst>
                <a:tab pos="356825" algn="l"/>
                <a:tab pos="357461" algn="l"/>
              </a:tabLst>
              <a:defRPr/>
            </a:pP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105120, Москва, </a:t>
            </a:r>
            <a:b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Большой </a:t>
            </a:r>
            <a:r>
              <a:rPr lang="ru-RU" sz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Полуярославский</a:t>
            </a: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пер., 10, стр.1</a:t>
            </a:r>
          </a:p>
          <a:p>
            <a:pPr marL="228036" defTabSz="914286">
              <a:lnSpc>
                <a:spcPts val="1555"/>
              </a:lnSpc>
              <a:spcBef>
                <a:spcPts val="800"/>
              </a:spcBef>
              <a:buClr>
                <a:prstClr val="white"/>
              </a:buClr>
              <a:buSzPct val="160000"/>
              <a:tabLst>
                <a:tab pos="356825" algn="l"/>
                <a:tab pos="357461" algn="l"/>
              </a:tabLst>
              <a:defRPr/>
            </a:pP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+7 985 768 1346</a:t>
            </a:r>
          </a:p>
          <a:p>
            <a:pPr marL="228036" defTabSz="914286">
              <a:lnSpc>
                <a:spcPts val="1555"/>
              </a:lnSpc>
              <a:spcBef>
                <a:spcPts val="800"/>
              </a:spcBef>
              <a:buClr>
                <a:prstClr val="white"/>
              </a:buClr>
              <a:buSzPct val="160000"/>
              <a:tabLst>
                <a:tab pos="356825" algn="l"/>
                <a:tab pos="357461" algn="l"/>
              </a:tabLst>
              <a:defRPr/>
            </a:pPr>
            <a:r>
              <a:rPr lang="en-US" sz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Ruslan.Khaindrava</a:t>
            </a:r>
            <a:r>
              <a:rPr lang="en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@intel-logistic.com</a:t>
            </a:r>
            <a:endParaRPr lang="ru-RU" sz="1200" spc="-1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96F4CD-4119-889D-FF0F-E57FBCB228C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863" y="2439016"/>
            <a:ext cx="132735" cy="1327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A610BCE-3F39-D3F9-FFC6-202441833AD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034" y="3252356"/>
            <a:ext cx="132735" cy="1327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F3FCA7-DDE5-5712-3BC6-FD6D56CC2E9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863" y="3545534"/>
            <a:ext cx="132735" cy="1327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881874-EA7B-E1A3-448A-A7FB7DE6371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034" y="2826443"/>
            <a:ext cx="132735" cy="1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20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9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81AA04-A24E-C80F-7E97-E702329B3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BEC963-D0DC-D76E-CD98-E1621A9428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5825" y="1010425"/>
            <a:ext cx="4832350" cy="7452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148904-E0DF-7A04-BCCD-4E1630ABDEC6}"/>
              </a:ext>
            </a:extLst>
          </p:cNvPr>
          <p:cNvSpPr txBox="1"/>
          <p:nvPr/>
        </p:nvSpPr>
        <p:spPr>
          <a:xfrm>
            <a:off x="822960" y="2243935"/>
            <a:ext cx="7498079" cy="65562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Утёнышев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Андрей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Директор по продажам и маркетингу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DCE5F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814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9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57200"/>
            <a:ext cx="2000250" cy="30956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9600" y="1171303"/>
            <a:ext cx="79248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Иран, Турция и ЕАЭС:</a:t>
            </a: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маршруты, пломбы и риски</a:t>
            </a:r>
            <a:endParaRPr kumimoji="0" lang="en-US" sz="2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09600" y="2952750"/>
            <a:ext cx="1493520" cy="1571625"/>
          </a:xfrm>
          <a:prstGeom prst="roundRect">
            <a:avLst>
              <a:gd name="adj" fmla="val 4898"/>
            </a:avLst>
          </a:prstGeom>
          <a:solidFill>
            <a:srgbClr val="2C4C9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762000" y="3105150"/>
            <a:ext cx="118872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E3F5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01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62000" y="3619500"/>
            <a:ext cx="266700" cy="19050"/>
          </a:xfrm>
          <a:prstGeom prst="rect">
            <a:avLst/>
          </a:prstGeom>
          <a:solidFill>
            <a:srgbClr val="DCE3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42950" y="3762375"/>
            <a:ext cx="122682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 и транзит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217420" y="2952750"/>
            <a:ext cx="1493520" cy="1571625"/>
          </a:xfrm>
          <a:prstGeom prst="roundRect">
            <a:avLst>
              <a:gd name="adj" fmla="val 4898"/>
            </a:avLst>
          </a:prstGeom>
          <a:solidFill>
            <a:srgbClr val="2C4C9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2369820" y="3105150"/>
            <a:ext cx="118872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E3F5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02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369820" y="3619500"/>
            <a:ext cx="266700" cy="19050"/>
          </a:xfrm>
          <a:prstGeom prst="rect">
            <a:avLst/>
          </a:prstGeom>
          <a:solidFill>
            <a:srgbClr val="DCE3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2350770" y="3762375"/>
            <a:ext cx="122682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Иран → Россия через Азербайджан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825240" y="2952750"/>
            <a:ext cx="1493520" cy="1571625"/>
          </a:xfrm>
          <a:prstGeom prst="roundRect">
            <a:avLst>
              <a:gd name="adj" fmla="val 4898"/>
            </a:avLst>
          </a:prstGeom>
          <a:solidFill>
            <a:srgbClr val="2C4C9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977640" y="3105150"/>
            <a:ext cx="118872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E3F5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03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3977640" y="3619500"/>
            <a:ext cx="266700" cy="19050"/>
          </a:xfrm>
          <a:prstGeom prst="rect">
            <a:avLst/>
          </a:prstGeom>
          <a:solidFill>
            <a:srgbClr val="DCE3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3958590" y="3762375"/>
            <a:ext cx="122682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Турция через Иран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433060" y="2952750"/>
            <a:ext cx="1493520" cy="1571625"/>
          </a:xfrm>
          <a:prstGeom prst="roundRect">
            <a:avLst>
              <a:gd name="adj" fmla="val 4898"/>
            </a:avLst>
          </a:prstGeom>
          <a:solidFill>
            <a:srgbClr val="2C4C9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5585460" y="3105150"/>
            <a:ext cx="118872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E3F5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04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585460" y="3619500"/>
            <a:ext cx="266700" cy="19050"/>
          </a:xfrm>
          <a:prstGeom prst="rect">
            <a:avLst/>
          </a:prstGeom>
          <a:solidFill>
            <a:srgbClr val="DCE3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5566410" y="3762375"/>
            <a:ext cx="122682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Подбор транспорта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7040880" y="2952750"/>
            <a:ext cx="1493520" cy="1571625"/>
          </a:xfrm>
          <a:prstGeom prst="roundRect">
            <a:avLst>
              <a:gd name="adj" fmla="val 4898"/>
            </a:avLst>
          </a:prstGeom>
          <a:solidFill>
            <a:srgbClr val="2C4C9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7193280" y="3105150"/>
            <a:ext cx="118872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CE3F5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05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7193280" y="3619500"/>
            <a:ext cx="266700" cy="19050"/>
          </a:xfrm>
          <a:prstGeom prst="rect">
            <a:avLst/>
          </a:prstGeom>
          <a:solidFill>
            <a:srgbClr val="DCE3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7174230" y="3762375"/>
            <a:ext cx="122682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-122"/>
                <a:cs typeface="Verdana" pitchFamily="34" charset="-120"/>
              </a:rPr>
              <a:t>Риски и страхование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F2D627-A842-4075-3665-97D715D55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309" y="166688"/>
            <a:ext cx="4659358" cy="481012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166688" y="166688"/>
            <a:ext cx="4405312" cy="4810125"/>
          </a:xfrm>
          <a:prstGeom prst="roundRect">
            <a:avLst>
              <a:gd name="adj" fmla="val 132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/home/claude/web/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2900"/>
            <a:ext cx="1414463" cy="219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8625" y="1095375"/>
            <a:ext cx="36195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01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428625" y="2047875"/>
            <a:ext cx="36195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3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Тема 1 из 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28625" y="2381250"/>
            <a:ext cx="36195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 и таможенный транзит через несколько государств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 31.07.2026 пломба обязательна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381125"/>
            <a:ext cx="3429000" cy="2571750"/>
          </a:xfrm>
          <a:prstGeom prst="roundRect">
            <a:avLst>
              <a:gd name="adj" fmla="val 284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38200" y="1809750"/>
            <a:ext cx="29718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Обязательна с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38200" y="2143125"/>
            <a:ext cx="29718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31.07.2026</a:t>
            </a:r>
            <a:endParaRPr lang="en-US" sz="3600" dirty="0"/>
          </a:p>
        </p:txBody>
      </p:sp>
      <p:sp>
        <p:nvSpPr>
          <p:cNvPr id="8" name="Text 5"/>
          <p:cNvSpPr txBox="1"/>
          <p:nvPr/>
        </p:nvSpPr>
        <p:spPr>
          <a:xfrm>
            <a:off x="838200" y="2905125"/>
            <a:ext cx="29718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для автомобильного транзита через 2+ страны ЕАЭС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1381125"/>
            <a:ext cx="41910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Пломба обязательна для автомобильного таможенного транзита практически всех товаров по территориям </a:t>
            </a:r>
            <a:r>
              <a:rPr lang="en-US" sz="1275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двух и более государств ЕАЭС</a:t>
            </a: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кроме исключений Решения Совета ЕЭК № 71.</a:t>
            </a:r>
            <a:endParaRPr lang="en-US" sz="12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Когда нужна пломба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381125"/>
            <a:ext cx="3771900" cy="1666875"/>
          </a:xfrm>
          <a:prstGeom prst="roundRect">
            <a:avLst>
              <a:gd name="adj" fmla="val 438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38200" y="1609725"/>
            <a:ext cx="1188720" cy="214313"/>
          </a:xfrm>
          <a:prstGeom prst="roundRect">
            <a:avLst>
              <a:gd name="adj" fmla="val 50000"/>
            </a:avLst>
          </a:prstGeom>
          <a:solidFill>
            <a:srgbClr val="FFBD0A"/>
          </a:solidFill>
          <a:ln/>
        </p:spPr>
        <p:txBody>
          <a:bodyPr wrap="square" lIns="91440" tIns="0" rIns="9144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Условие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38200" y="1928813"/>
            <a:ext cx="33147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Товар идет автомобилем под процедурой таможенного транзита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762500" y="1381125"/>
            <a:ext cx="3771900" cy="1666875"/>
          </a:xfrm>
          <a:prstGeom prst="roundRect">
            <a:avLst>
              <a:gd name="adj" fmla="val 438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 txBox="1"/>
          <p:nvPr/>
        </p:nvSpPr>
        <p:spPr>
          <a:xfrm>
            <a:off x="4991100" y="1609725"/>
            <a:ext cx="1188720" cy="214313"/>
          </a:xfrm>
          <a:prstGeom prst="roundRect">
            <a:avLst>
              <a:gd name="adj" fmla="val 50000"/>
            </a:avLst>
          </a:prstGeom>
          <a:solidFill>
            <a:srgbClr val="FFBD0A"/>
          </a:solidFill>
          <a:ln/>
        </p:spPr>
        <p:txBody>
          <a:bodyPr wrap="square" lIns="91440" tIns="0" rIns="9144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Условие 2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991100" y="1928813"/>
            <a:ext cx="33147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 проходит минимум через два государства ЕАЭС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09600" y="3286125"/>
            <a:ext cx="7924800" cy="714375"/>
          </a:xfrm>
          <a:prstGeom prst="roundRect">
            <a:avLst>
              <a:gd name="adj" fmla="val 10240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 txBox="1"/>
          <p:nvPr/>
        </p:nvSpPr>
        <p:spPr>
          <a:xfrm>
            <a:off x="838200" y="3286125"/>
            <a:ext cx="74676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Пункты отправления и назначения могут быть вне Союза: считается число стран ЕАЭС на маршруте.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 каких маршрутах нужна пломба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171653"/>
              </p:ext>
            </p:extLst>
          </p:nvPr>
        </p:nvGraphicFramePr>
        <p:xfrm>
          <a:off x="609600" y="1285875"/>
          <a:ext cx="7924800" cy="1851660"/>
        </p:xfrm>
        <a:graphic>
          <a:graphicData uri="http://schemas.openxmlformats.org/drawingml/2006/table">
            <a:tbl>
              <a:tblPr/>
              <a:tblGrid>
                <a:gridCol w="316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B2540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Маршрут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0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B2540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Пломба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Китай – Казахстан – Россия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Нужна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ЕС – Беларусь – Россия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Нужна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Польша – Беларусь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Нужна белорусская национальная пломба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Китай – РФ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Китай – Монголия – РФ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Не обязательна по Соглашению ЕАЭС, но российская таможня вправе </a:t>
                      </a:r>
                      <a:r>
                        <a:rPr lang="en-US" sz="1050" dirty="0" err="1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применить</a:t>
                      </a: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 </a:t>
                      </a:r>
                      <a:r>
                        <a:rPr lang="ru-RU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Электронную навигационную пломбу (</a:t>
                      </a: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ЭНП</a:t>
                      </a:r>
                      <a:r>
                        <a:rPr lang="ru-RU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)</a:t>
                      </a:r>
                      <a:r>
                        <a:rPr lang="en-US" sz="1050" dirty="0">
                          <a:solidFill>
                            <a:srgbClr val="282828"/>
                          </a:solidFill>
                          <a:latin typeface="Verdana" pitchFamily="34" charset="0"/>
                          <a:ea typeface="Verdana" pitchFamily="34" charset="-122"/>
                          <a:cs typeface="Verdana" pitchFamily="34" charset="-120"/>
                        </a:rPr>
                        <a:t> в индивидуальном порядке как дополнительную меру контроля</a:t>
                      </a:r>
                      <a:endParaRPr lang="en-US" sz="1050" dirty="0">
                        <a:latin typeface="Verdana" charset="0"/>
                        <a:ea typeface="Verdana" charset="0"/>
                        <a:cs typeface="Verdana" charset="0"/>
                      </a:endParaRPr>
                    </a:p>
                  </a:txBody>
                  <a:tcPr marL="128016" marR="128016" marT="73152" marB="73152" anchor="ctr">
                    <a:lnL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09600" y="400050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975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Когда применяют ЭНП на маршрутах из Китая: груз высокого риска, у инспектора сомнения в документах, у перевозчика зафиксированы нарушения.</a:t>
            </a:r>
            <a:endParaRPr lang="en-US" sz="9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Исключения: Решение Совета ЕЭК № 71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285875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742950" y="1285875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Живые животные, инкубационные яйца, органы и ткани человека</a:t>
            </a:r>
            <a:endParaRPr lang="en-US" sz="975" dirty="0"/>
          </a:p>
        </p:txBody>
      </p:sp>
      <p:sp>
        <p:nvSpPr>
          <p:cNvPr id="7" name="Shape 4"/>
          <p:cNvSpPr/>
          <p:nvPr/>
        </p:nvSpPr>
        <p:spPr>
          <a:xfrm>
            <a:off x="3281363" y="1285875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 txBox="1"/>
          <p:nvPr/>
        </p:nvSpPr>
        <p:spPr>
          <a:xfrm>
            <a:off x="3414713" y="1285875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Тяжеловесные и крупногабаритные перевозки</a:t>
            </a:r>
            <a:endParaRPr lang="en-US" sz="975" dirty="0"/>
          </a:p>
        </p:txBody>
      </p:sp>
      <p:sp>
        <p:nvSpPr>
          <p:cNvPr id="9" name="Shape 6"/>
          <p:cNvSpPr/>
          <p:nvPr/>
        </p:nvSpPr>
        <p:spPr>
          <a:xfrm>
            <a:off x="5953125" y="1285875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 txBox="1"/>
          <p:nvPr/>
        </p:nvSpPr>
        <p:spPr>
          <a:xfrm>
            <a:off x="6086475" y="1285875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Международные почтовые отправления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609600" y="1928813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742950" y="1928813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Военные грузы</a:t>
            </a:r>
            <a:endParaRPr lang="en-US" sz="975" dirty="0"/>
          </a:p>
        </p:txBody>
      </p:sp>
      <p:sp>
        <p:nvSpPr>
          <p:cNvPr id="13" name="Shape 10"/>
          <p:cNvSpPr/>
          <p:nvPr/>
        </p:nvSpPr>
        <p:spPr>
          <a:xfrm>
            <a:off x="3281363" y="1928813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 txBox="1"/>
          <p:nvPr/>
        </p:nvSpPr>
        <p:spPr>
          <a:xfrm>
            <a:off x="3414713" y="1928813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Дипломатические и консульские грузы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5953125" y="1928813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 txBox="1"/>
          <p:nvPr/>
        </p:nvSpPr>
        <p:spPr>
          <a:xfrm>
            <a:off x="6086475" y="1928813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Товары для личного пользования в сопровождаемом багаже</a:t>
            </a:r>
            <a:endParaRPr lang="en-US" sz="975" dirty="0"/>
          </a:p>
        </p:txBody>
      </p:sp>
      <p:sp>
        <p:nvSpPr>
          <p:cNvPr id="17" name="Shape 14"/>
          <p:cNvSpPr/>
          <p:nvPr/>
        </p:nvSpPr>
        <p:spPr>
          <a:xfrm>
            <a:off x="609600" y="2571750"/>
            <a:ext cx="2576513" cy="738188"/>
          </a:xfrm>
          <a:prstGeom prst="roundRect">
            <a:avLst>
              <a:gd name="adj" fmla="val 743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 txBox="1"/>
          <p:nvPr/>
        </p:nvSpPr>
        <p:spPr>
          <a:xfrm>
            <a:off x="742950" y="2571750"/>
            <a:ext cx="2309813" cy="73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Наливные грузы в цистернах, грузы насыпью и навалом в открытых кузовах</a:t>
            </a:r>
            <a:endParaRPr lang="en-US" sz="975" dirty="0"/>
          </a:p>
        </p:txBody>
      </p:sp>
      <p:sp>
        <p:nvSpPr>
          <p:cNvPr id="19" name="Shape 16"/>
          <p:cNvSpPr/>
          <p:nvPr/>
        </p:nvSpPr>
        <p:spPr>
          <a:xfrm>
            <a:off x="3281363" y="2571750"/>
            <a:ext cx="2576513" cy="738188"/>
          </a:xfrm>
          <a:prstGeom prst="roundRect">
            <a:avLst>
              <a:gd name="adj" fmla="val 743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7"/>
          <p:cNvSpPr txBox="1"/>
          <p:nvPr/>
        </p:nvSpPr>
        <p:spPr>
          <a:xfrm>
            <a:off x="3414713" y="2571750"/>
            <a:ext cx="2309813" cy="73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Малые грузы: обеспечение пошлин и налогов по ТС не более эквивалента 500 евро</a:t>
            </a:r>
            <a:endParaRPr lang="en-US" sz="975" dirty="0"/>
          </a:p>
        </p:txBody>
      </p:sp>
      <p:sp>
        <p:nvSpPr>
          <p:cNvPr id="21" name="Shape 18"/>
          <p:cNvSpPr/>
          <p:nvPr/>
        </p:nvSpPr>
        <p:spPr>
          <a:xfrm>
            <a:off x="5953125" y="2571750"/>
            <a:ext cx="2576513" cy="738188"/>
          </a:xfrm>
          <a:prstGeom prst="roundRect">
            <a:avLst>
              <a:gd name="adj" fmla="val 743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19"/>
          <p:cNvSpPr txBox="1"/>
          <p:nvPr/>
        </p:nvSpPr>
        <p:spPr>
          <a:xfrm>
            <a:off x="6086475" y="2571750"/>
            <a:ext cx="2309813" cy="73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Экспонаты официальных международных выставок</a:t>
            </a:r>
            <a:endParaRPr lang="en-US" sz="975" dirty="0"/>
          </a:p>
        </p:txBody>
      </p:sp>
      <p:sp>
        <p:nvSpPr>
          <p:cNvPr id="23" name="Shape 20"/>
          <p:cNvSpPr/>
          <p:nvPr/>
        </p:nvSpPr>
        <p:spPr>
          <a:xfrm>
            <a:off x="609600" y="3405188"/>
            <a:ext cx="5248275" cy="547688"/>
          </a:xfrm>
          <a:prstGeom prst="roundRect">
            <a:avLst>
              <a:gd name="adj" fmla="val 10017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Text 21"/>
          <p:cNvSpPr txBox="1"/>
          <p:nvPr/>
        </p:nvSpPr>
        <p:spPr>
          <a:xfrm>
            <a:off x="742950" y="3405188"/>
            <a:ext cx="4981575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85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Декларант и перевозчик — У</a:t>
            </a:r>
            <a:r>
              <a:rPr lang="ru-RU" sz="85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полномоченный Экономический Оператор (УЭО)</a:t>
            </a:r>
            <a:r>
              <a:rPr lang="en-US" sz="85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на всем пути: одна компания, транспорт зарегистрирован в ЕАЭС. Действует до 31.12.2027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5953125" y="3405188"/>
            <a:ext cx="2576513" cy="547688"/>
          </a:xfrm>
          <a:prstGeom prst="roundRect">
            <a:avLst>
              <a:gd name="adj" fmla="val 1001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3"/>
          <p:cNvSpPr txBox="1"/>
          <p:nvPr/>
        </p:nvSpPr>
        <p:spPr>
          <a:xfrm>
            <a:off x="6086475" y="3405188"/>
            <a:ext cx="2309813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Радиоактивные материалы класса 7</a:t>
            </a:r>
            <a:endParaRPr lang="en-US" sz="975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Кто заказывает, ставит и снимает пломбу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428750"/>
            <a:ext cx="23098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543187"/>
            <a:ext cx="342900" cy="342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00100" y="1952625"/>
            <a:ext cx="192881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Заказывает и оплачивает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00099" y="2457450"/>
            <a:ext cx="192881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05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Перевозчик или экспедитор по его поручению — у оператора страны начала отслеживания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3033713" y="2457450"/>
            <a:ext cx="266700" cy="133350"/>
          </a:xfrm>
          <a:prstGeom prst="rightArrow">
            <a:avLst/>
          </a:prstGeom>
          <a:solidFill>
            <a:srgbClr val="FFBD0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6"/>
          <p:cNvSpPr/>
          <p:nvPr/>
        </p:nvSpPr>
        <p:spPr>
          <a:xfrm>
            <a:off x="3414713" y="1428750"/>
            <a:ext cx="23098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213" y="1543187"/>
            <a:ext cx="342900" cy="3429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605212" y="1952625"/>
            <a:ext cx="192881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Ставит, активирует и снимает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3605213" y="2619375"/>
            <a:ext cx="192881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05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Представитель оператора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5838825" y="2457450"/>
            <a:ext cx="266700" cy="133350"/>
          </a:xfrm>
          <a:prstGeom prst="rightArrow">
            <a:avLst/>
          </a:prstGeom>
          <a:solidFill>
            <a:srgbClr val="FFBD0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0"/>
          <p:cNvSpPr/>
          <p:nvPr/>
        </p:nvSpPr>
        <p:spPr>
          <a:xfrm>
            <a:off x="6219825" y="1428750"/>
            <a:ext cx="23098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325" y="1543187"/>
            <a:ext cx="342900" cy="3429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410324" y="1958068"/>
            <a:ext cx="192881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Отслеживает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6410325" y="2619375"/>
            <a:ext cx="192881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05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Оператор страны начала отслеживания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900" name="Badge 0"/>
          <p:cNvSpPr/>
          <p:nvPr/>
        </p:nvSpPr>
        <p:spPr>
          <a:xfrm>
            <a:off x="2443162" y="1638300"/>
            <a:ext cx="285750" cy="285750"/>
          </a:xfrm>
          <a:prstGeom prst="ellipse">
            <a:avLst/>
          </a:prstGeom>
          <a:solidFill>
            <a:srgbClr val="FFBD0A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 dirty="0">
                <a:solidFill>
                  <a:srgbClr val="1B254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901" name="Badge 1"/>
          <p:cNvSpPr/>
          <p:nvPr/>
        </p:nvSpPr>
        <p:spPr>
          <a:xfrm>
            <a:off x="5248275" y="1638300"/>
            <a:ext cx="285750" cy="285750"/>
          </a:xfrm>
          <a:prstGeom prst="ellipse">
            <a:avLst/>
          </a:prstGeom>
          <a:solidFill>
            <a:srgbClr val="FFBD0A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 dirty="0">
                <a:solidFill>
                  <a:srgbClr val="1B254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902" name="Badge 2"/>
          <p:cNvSpPr/>
          <p:nvPr/>
        </p:nvSpPr>
        <p:spPr>
          <a:xfrm>
            <a:off x="8053387" y="1638300"/>
            <a:ext cx="285750" cy="285750"/>
          </a:xfrm>
          <a:prstGeom prst="ellipse">
            <a:avLst/>
          </a:prstGeom>
          <a:solidFill>
            <a:srgbClr val="FFBD0A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 dirty="0">
                <a:solidFill>
                  <a:srgbClr val="1B2540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Операторы и ориентир по стоимости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00100" y="1609725"/>
            <a:ext cx="1188720" cy="214313"/>
          </a:xfrm>
          <a:prstGeom prst="roundRect">
            <a:avLst>
              <a:gd name="adj" fmla="val 50000"/>
            </a:avLst>
          </a:prstGeom>
          <a:solidFill>
            <a:srgbClr val="FFBD0A"/>
          </a:solidFill>
          <a:ln/>
        </p:spPr>
        <p:txBody>
          <a:bodyPr wrap="square" lIns="91440" tIns="0" rIns="9144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Россия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19050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3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19–25</a:t>
            </a:r>
            <a:endParaRPr lang="en-US" sz="3300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2500313"/>
            <a:ext cx="2157413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тыс. руб.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2809875"/>
            <a:ext cx="2157413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975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Центр развития цифровых платформ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3300413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 txBox="1"/>
          <p:nvPr/>
        </p:nvSpPr>
        <p:spPr>
          <a:xfrm>
            <a:off x="3490913" y="1609725"/>
            <a:ext cx="1188720" cy="214313"/>
          </a:xfrm>
          <a:prstGeom prst="roundRect">
            <a:avLst>
              <a:gd name="adj" fmla="val 50000"/>
            </a:avLst>
          </a:prstGeom>
          <a:solidFill>
            <a:srgbClr val="FFBD0A"/>
          </a:solidFill>
          <a:ln/>
        </p:spPr>
        <p:txBody>
          <a:bodyPr wrap="square" lIns="91440" tIns="0" rIns="9144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Беларусь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3490913" y="19050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3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300–320</a:t>
            </a:r>
            <a:endParaRPr lang="en-US" sz="3300" dirty="0"/>
          </a:p>
        </p:txBody>
      </p:sp>
      <p:sp>
        <p:nvSpPr>
          <p:cNvPr id="13" name="Text 10"/>
          <p:cNvSpPr txBox="1"/>
          <p:nvPr/>
        </p:nvSpPr>
        <p:spPr>
          <a:xfrm>
            <a:off x="3490913" y="2500313"/>
            <a:ext cx="2157413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евро, ориентировочно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3490913" y="2809875"/>
            <a:ext cx="2157413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ru-RU" sz="975" dirty="0" err="1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Белтаможсервис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5991225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 txBox="1"/>
          <p:nvPr/>
        </p:nvSpPr>
        <p:spPr>
          <a:xfrm>
            <a:off x="6181725" y="1609725"/>
            <a:ext cx="1188720" cy="214313"/>
          </a:xfrm>
          <a:prstGeom prst="roundRect">
            <a:avLst>
              <a:gd name="adj" fmla="val 50000"/>
            </a:avLst>
          </a:prstGeom>
          <a:solidFill>
            <a:srgbClr val="FFBD0A"/>
          </a:solidFill>
          <a:ln/>
        </p:spPr>
        <p:txBody>
          <a:bodyPr wrap="square" lIns="91440" tIns="0" rIns="9144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Казахстан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181725" y="19050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3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200–250</a:t>
            </a:r>
            <a:endParaRPr lang="en-US" sz="3300" dirty="0"/>
          </a:p>
        </p:txBody>
      </p:sp>
      <p:sp>
        <p:nvSpPr>
          <p:cNvPr id="18" name="Text 15"/>
          <p:cNvSpPr txBox="1"/>
          <p:nvPr/>
        </p:nvSpPr>
        <p:spPr>
          <a:xfrm>
            <a:off x="6181725" y="2500313"/>
            <a:ext cx="2157413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долларов США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6181725" y="2809875"/>
            <a:ext cx="2157413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975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ТОО «Институт космической техники и технологий»</a:t>
            </a:r>
            <a:endParaRPr lang="en-US" sz="9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Перегрузка, поломка, технический сбой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238250"/>
            <a:ext cx="7924800" cy="476250"/>
          </a:xfrm>
          <a:prstGeom prst="roundRect">
            <a:avLst>
              <a:gd name="adj" fmla="val 15360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00100" y="1238250"/>
            <a:ext cx="7543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любой из этих ситуаций обязательно уведомите оператора и таможню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609600" y="1905000"/>
            <a:ext cx="2552700" cy="2238375"/>
          </a:xfrm>
          <a:prstGeom prst="roundRect">
            <a:avLst>
              <a:gd name="adj" fmla="val 3268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 txBox="1"/>
          <p:nvPr/>
        </p:nvSpPr>
        <p:spPr>
          <a:xfrm>
            <a:off x="781050" y="2076450"/>
            <a:ext cx="22098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Поломка или авария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781050" y="2381250"/>
            <a:ext cx="220980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975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если грузовой отсек цел</a:t>
            </a:r>
            <a:endParaRPr lang="en-US" sz="975" dirty="0"/>
          </a:p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Сохраните акт и документы эвакуации или СТО</a:t>
            </a:r>
            <a:endParaRPr lang="en-US" sz="975" dirty="0"/>
          </a:p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Смена тягача — по разрешению таможни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3295650" y="1905000"/>
            <a:ext cx="2552700" cy="2238375"/>
          </a:xfrm>
          <a:prstGeom prst="roundRect">
            <a:avLst>
              <a:gd name="adj" fmla="val 3268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 txBox="1"/>
          <p:nvPr/>
        </p:nvSpPr>
        <p:spPr>
          <a:xfrm>
            <a:off x="3467100" y="2076450"/>
            <a:ext cx="22098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Перегрузка</a:t>
            </a:r>
            <a:endParaRPr lang="en-US" sz="1125" dirty="0"/>
          </a:p>
        </p:txBody>
      </p:sp>
      <p:sp>
        <p:nvSpPr>
          <p:cNvPr id="12" name="Text 9"/>
          <p:cNvSpPr txBox="1"/>
          <p:nvPr/>
        </p:nvSpPr>
        <p:spPr>
          <a:xfrm>
            <a:off x="3467100" y="2381250"/>
            <a:ext cx="220980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Получите разрешение таможни на операции с грузом</a:t>
            </a:r>
            <a:endParaRPr lang="en-US" sz="975" dirty="0"/>
          </a:p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Согласуйте с оператором место и время: его представитель должен присутствовать со спецключом</a:t>
            </a:r>
            <a:endParaRPr lang="en-US" sz="975" dirty="0"/>
          </a:p>
        </p:txBody>
      </p:sp>
      <p:sp>
        <p:nvSpPr>
          <p:cNvPr id="13" name="Shape 10"/>
          <p:cNvSpPr/>
          <p:nvPr/>
        </p:nvSpPr>
        <p:spPr>
          <a:xfrm>
            <a:off x="5981700" y="1905000"/>
            <a:ext cx="2552700" cy="2238375"/>
          </a:xfrm>
          <a:prstGeom prst="roundRect">
            <a:avLst>
              <a:gd name="adj" fmla="val 3268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 txBox="1"/>
          <p:nvPr/>
        </p:nvSpPr>
        <p:spPr>
          <a:xfrm>
            <a:off x="6153150" y="2076450"/>
            <a:ext cx="22098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Технический сбой</a:t>
            </a:r>
            <a:endParaRPr lang="en-US" sz="1125" dirty="0"/>
          </a:p>
        </p:txBody>
      </p:sp>
      <p:sp>
        <p:nvSpPr>
          <p:cNvPr id="15" name="Text 12"/>
          <p:cNvSpPr txBox="1"/>
          <p:nvPr/>
        </p:nvSpPr>
        <p:spPr>
          <a:xfrm>
            <a:off x="6153150" y="2381250"/>
            <a:ext cx="220980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Свяжитесь с оператором</a:t>
            </a:r>
            <a:endParaRPr lang="en-US" sz="975" dirty="0"/>
          </a:p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Продолжайте движение по актуальному маршруту, устройство не трогайте</a:t>
            </a:r>
            <a:endParaRPr lang="en-US" sz="975" dirty="0"/>
          </a:p>
          <a:p>
            <a:pPr marL="177800" indent="-177800" algn="l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Скорее всего, оператор назначит замену пломбы в пути</a:t>
            </a:r>
            <a:endParaRPr lang="en-US" sz="9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Пломба, транзитная декларация и срок доставки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Навигационные пломбы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571625"/>
            <a:ext cx="3886200" cy="1190625"/>
          </a:xfrm>
          <a:prstGeom prst="roundRect">
            <a:avLst>
              <a:gd name="adj" fmla="val 6144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743075"/>
            <a:ext cx="266700" cy="2667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00100" y="2095500"/>
            <a:ext cx="3505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125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Пломба привязывается к транзитной декларации,</a:t>
            </a: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но не заменяет её</a:t>
            </a:r>
            <a:endParaRPr lang="en-US" sz="1125" dirty="0"/>
          </a:p>
        </p:txBody>
      </p:sp>
      <p:sp>
        <p:nvSpPr>
          <p:cNvPr id="8" name="Shape 4"/>
          <p:cNvSpPr/>
          <p:nvPr/>
        </p:nvSpPr>
        <p:spPr>
          <a:xfrm>
            <a:off x="609600" y="2857500"/>
            <a:ext cx="3886200" cy="1190625"/>
          </a:xfrm>
          <a:prstGeom prst="roundRect">
            <a:avLst>
              <a:gd name="adj" fmla="val 6144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3028950"/>
            <a:ext cx="266700" cy="2667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00100" y="3381375"/>
            <a:ext cx="3505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125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Данные ТД, пломбы и фактическая машина</a:t>
            </a: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должны совпадать</a:t>
            </a:r>
            <a:endParaRPr lang="en-US" sz="1125" dirty="0"/>
          </a:p>
        </p:txBody>
      </p:sp>
      <p:sp>
        <p:nvSpPr>
          <p:cNvPr id="11" name="Shape 6"/>
          <p:cNvSpPr/>
          <p:nvPr/>
        </p:nvSpPr>
        <p:spPr>
          <a:xfrm>
            <a:off x="4648200" y="1571625"/>
            <a:ext cx="3886200" cy="2476500"/>
          </a:xfrm>
          <a:prstGeom prst="roundRect">
            <a:avLst>
              <a:gd name="adj" fmla="val 295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7"/>
          <p:cNvSpPr txBox="1"/>
          <p:nvPr/>
        </p:nvSpPr>
        <p:spPr>
          <a:xfrm>
            <a:off x="4876800" y="1800225"/>
            <a:ext cx="34290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Экономия времени на границе</a:t>
            </a:r>
            <a:endParaRPr lang="en-US" sz="1050" dirty="0"/>
          </a:p>
        </p:txBody>
      </p:sp>
      <p:sp>
        <p:nvSpPr>
          <p:cNvPr id="13" name="Text 8"/>
          <p:cNvSpPr txBox="1"/>
          <p:nvPr/>
        </p:nvSpPr>
        <p:spPr>
          <a:xfrm>
            <a:off x="4876800" y="2095500"/>
            <a:ext cx="3429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 нескольких часов до нескольких суток</a:t>
            </a:r>
            <a:endParaRPr lang="en-US" sz="1950" dirty="0"/>
          </a:p>
        </p:txBody>
      </p:sp>
      <p:sp>
        <p:nvSpPr>
          <p:cNvPr id="14" name="Text 9"/>
          <p:cNvSpPr txBox="1"/>
          <p:nvPr/>
        </p:nvSpPr>
        <p:spPr>
          <a:xfrm>
            <a:off x="4876800" y="3095625"/>
            <a:ext cx="3429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Если пломба цела и машина не отклонялась от маршрута, таможня на промежуточных пунктах реже отправляет груз на физический досмотр и взвешивание.</a:t>
            </a:r>
            <a:endParaRPr lang="en-US" sz="9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387B3F3-2918-F507-E38B-3E16A7D39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966" y="166689"/>
            <a:ext cx="5659348" cy="4810124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166687" y="166688"/>
            <a:ext cx="4287747" cy="4810125"/>
          </a:xfrm>
          <a:prstGeom prst="roundRect">
            <a:avLst>
              <a:gd name="adj" fmla="val 132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/home/claude/web/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2900"/>
            <a:ext cx="1414463" cy="219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8625" y="1095375"/>
            <a:ext cx="36195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02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428625" y="2047875"/>
            <a:ext cx="36195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3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Тема 2 из 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28624" y="2381250"/>
            <a:ext cx="3340009" cy="215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Автоперевозки из Ирана в Россию транзитом через Азербайджан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Поток через Астару растёт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Иран – Азербайджан – Россия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381125"/>
            <a:ext cx="3429000" cy="2571750"/>
          </a:xfrm>
          <a:prstGeom prst="roundRect">
            <a:avLst>
              <a:gd name="adj" fmla="val 284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38200" y="1905000"/>
            <a:ext cx="29718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Поток через Астару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38200" y="2238375"/>
            <a:ext cx="297180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62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+50%</a:t>
            </a:r>
            <a:endParaRPr lang="en-US" sz="5625" dirty="0"/>
          </a:p>
        </p:txBody>
      </p:sp>
      <p:sp>
        <p:nvSpPr>
          <p:cNvPr id="8" name="Text 5"/>
          <p:cNvSpPr txBox="1"/>
          <p:nvPr/>
        </p:nvSpPr>
        <p:spPr>
          <a:xfrm>
            <a:off x="838200" y="3190875"/>
            <a:ext cx="29718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июне 2026 года к прошлому году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1381125"/>
            <a:ext cx="41910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Автоперевозка из Ирана идёт </a:t>
            </a:r>
            <a:r>
              <a:rPr lang="en-US" sz="1275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транзитом через Азербайджан.</a:t>
            </a:r>
            <a:endParaRPr lang="en-US" sz="1275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275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Основной путь — через Астару, без перегрузки на границе. Запасной — через менее загруженный переход Биле-Сувар.</a:t>
            </a:r>
            <a:endParaRPr lang="en-US" sz="127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Основной маршрут — без перегрузки на границе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Иран – Азербайджан – Россия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571625"/>
            <a:ext cx="2914650" cy="304800"/>
          </a:xfrm>
          <a:prstGeom prst="roundRect">
            <a:avLst>
              <a:gd name="adj" fmla="val 18000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609600" y="1571625"/>
            <a:ext cx="2914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Иран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3600450" y="1571625"/>
            <a:ext cx="2209800" cy="304800"/>
          </a:xfrm>
          <a:prstGeom prst="roundRect">
            <a:avLst>
              <a:gd name="adj" fmla="val 18000"/>
            </a:avLst>
          </a:prstGeom>
          <a:solidFill>
            <a:srgbClr val="DCE3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 txBox="1"/>
          <p:nvPr/>
        </p:nvSpPr>
        <p:spPr>
          <a:xfrm>
            <a:off x="3600450" y="1571625"/>
            <a:ext cx="2209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Азербайджан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886450" y="1571625"/>
            <a:ext cx="2647950" cy="304800"/>
          </a:xfrm>
          <a:prstGeom prst="roundRect">
            <a:avLst>
              <a:gd name="adj" fmla="val 18000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 txBox="1"/>
          <p:nvPr/>
        </p:nvSpPr>
        <p:spPr>
          <a:xfrm>
            <a:off x="5886450" y="1571625"/>
            <a:ext cx="2647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Россия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371600" y="2319338"/>
            <a:ext cx="6400800" cy="28575"/>
          </a:xfrm>
          <a:prstGeom prst="rect">
            <a:avLst/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1257300" y="2219325"/>
            <a:ext cx="228600" cy="228600"/>
          </a:xfrm>
          <a:prstGeom prst="ellipse">
            <a:avLst/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3448050" y="2219325"/>
            <a:ext cx="228600" cy="2286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5734050" y="2219325"/>
            <a:ext cx="228600" cy="2286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2"/>
          <p:cNvSpPr/>
          <p:nvPr/>
        </p:nvSpPr>
        <p:spPr>
          <a:xfrm>
            <a:off x="7658100" y="2219325"/>
            <a:ext cx="228600" cy="228600"/>
          </a:xfrm>
          <a:prstGeom prst="ellipse">
            <a:avLst/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 txBox="1"/>
          <p:nvPr/>
        </p:nvSpPr>
        <p:spPr>
          <a:xfrm>
            <a:off x="609600" y="2571750"/>
            <a:ext cx="1524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Тегеран</a:t>
            </a:r>
            <a:endParaRPr lang="en-US" sz="10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загрузка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2800350" y="2571750"/>
            <a:ext cx="1524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Астара</a:t>
            </a:r>
            <a:endParaRPr lang="en-US" sz="10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граница Иран – Азербайджан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895850" y="2571750"/>
            <a:ext cx="1905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Самур / Яраг-Казмаляр</a:t>
            </a:r>
            <a:endParaRPr lang="en-US" sz="10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граница Азербайджан – Россия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010400" y="2571750"/>
            <a:ext cx="1524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Махачкала</a:t>
            </a:r>
            <a:endParaRPr lang="en-US" sz="10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5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Россия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09600" y="3429000"/>
            <a:ext cx="7924800" cy="952500"/>
          </a:xfrm>
          <a:prstGeom prst="roundRect">
            <a:avLst>
              <a:gd name="adj" fmla="val 7680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33800"/>
            <a:ext cx="342900" cy="3429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371600" y="3571875"/>
            <a:ext cx="69532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Запасной вариант — переход Биле-Сувар</a:t>
            </a:r>
            <a:endParaRPr lang="en-US" sz="1200" dirty="0"/>
          </a:p>
        </p:txBody>
      </p:sp>
      <p:sp>
        <p:nvSpPr>
          <p:cNvPr id="23" name="Text 19"/>
          <p:cNvSpPr txBox="1"/>
          <p:nvPr/>
        </p:nvSpPr>
        <p:spPr>
          <a:xfrm>
            <a:off x="1371600" y="3857625"/>
            <a:ext cx="69532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05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Менее загружен. Через него удобно ехать машинам из Тебриза и западных провинций Ирана.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/home/claude/web/assets/topic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646" y="166688"/>
            <a:ext cx="4790667" cy="481012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166688" y="166688"/>
            <a:ext cx="4143375" cy="4810125"/>
          </a:xfrm>
          <a:prstGeom prst="roundRect">
            <a:avLst>
              <a:gd name="adj" fmla="val 132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/home/claude/web/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2900"/>
            <a:ext cx="1414463" cy="219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8625" y="1095375"/>
            <a:ext cx="36195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03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428625" y="2047875"/>
            <a:ext cx="36195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3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Тема 3 из 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28625" y="2381250"/>
            <a:ext cx="36195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Доставка из Турции через Иран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 из Турции на карте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Турция – Иран</a:t>
            </a:r>
            <a:endParaRPr lang="en-US" sz="900" dirty="0"/>
          </a:p>
        </p:txBody>
      </p:sp>
      <p:pic>
        <p:nvPicPr>
          <p:cNvPr id="5" name="Image 1" descr="/home/claude/web/assets/map_turk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62063"/>
            <a:ext cx="6143625" cy="2873809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09600" y="1262063"/>
            <a:ext cx="6143625" cy="2873809"/>
          </a:xfrm>
          <a:prstGeom prst="rect">
            <a:avLst/>
          </a:prstGeom>
          <a:ln w="9525">
            <a:solidFill>
              <a:srgbClr val="C9D2E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 txBox="1"/>
          <p:nvPr/>
        </p:nvSpPr>
        <p:spPr>
          <a:xfrm>
            <a:off x="1635919" y="3181321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8A93A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ТУРЦИЯ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886920" y="3849648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8A93A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ИРАН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4938117" y="2452843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8A93A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АЗЕРБАЙДЖАН</a:t>
            </a:r>
            <a:endParaRPr lang="en-US" sz="900" dirty="0"/>
          </a:p>
        </p:txBody>
      </p:sp>
      <p:sp>
        <p:nvSpPr>
          <p:cNvPr id="10" name="Text 6"/>
          <p:cNvSpPr txBox="1"/>
          <p:nvPr/>
        </p:nvSpPr>
        <p:spPr>
          <a:xfrm>
            <a:off x="3504605" y="1393544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8A93A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РОССИЯ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3939778" y="2172146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8A93A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ГРУЗИЯ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1687116" y="1677583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6F86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Чёрное море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5808464" y="1744416"/>
            <a:ext cx="1428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6F86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Каспийское море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940832" y="2414086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 txBox="1"/>
          <p:nvPr/>
        </p:nvSpPr>
        <p:spPr>
          <a:xfrm>
            <a:off x="940832" y="2233111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Стамбул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1934051" y="2774983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3"/>
          <p:cNvSpPr txBox="1"/>
          <p:nvPr/>
        </p:nvSpPr>
        <p:spPr>
          <a:xfrm>
            <a:off x="1695926" y="2889283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Анкара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4086880" y="2785008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5"/>
          <p:cNvSpPr txBox="1"/>
          <p:nvPr/>
        </p:nvSpPr>
        <p:spPr>
          <a:xfrm>
            <a:off x="3801130" y="2594508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Эрзурум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4542532" y="2845157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7"/>
          <p:cNvSpPr txBox="1"/>
          <p:nvPr/>
        </p:nvSpPr>
        <p:spPr>
          <a:xfrm>
            <a:off x="4447282" y="2654657"/>
            <a:ext cx="571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Агры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4916269" y="2988848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19"/>
          <p:cNvSpPr txBox="1"/>
          <p:nvPr/>
        </p:nvSpPr>
        <p:spPr>
          <a:xfrm>
            <a:off x="5049619" y="2969798"/>
            <a:ext cx="4762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Маку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5371921" y="3393186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Text 21"/>
          <p:cNvSpPr txBox="1"/>
          <p:nvPr/>
        </p:nvSpPr>
        <p:spPr>
          <a:xfrm>
            <a:off x="4752796" y="3355086"/>
            <a:ext cx="59531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Тебриз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5883890" y="3336378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3"/>
          <p:cNvSpPr txBox="1"/>
          <p:nvPr/>
        </p:nvSpPr>
        <p:spPr>
          <a:xfrm>
            <a:off x="5074265" y="3460203"/>
            <a:ext cx="8096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Ардебиль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6288345" y="2614584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9" name="Text 25"/>
          <p:cNvSpPr txBox="1"/>
          <p:nvPr/>
        </p:nvSpPr>
        <p:spPr>
          <a:xfrm>
            <a:off x="6431220" y="2576484"/>
            <a:ext cx="571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Баку</a:t>
            </a:r>
            <a:endParaRPr lang="en-US" sz="900" dirty="0"/>
          </a:p>
        </p:txBody>
      </p:sp>
      <p:sp>
        <p:nvSpPr>
          <p:cNvPr id="30" name="Shape 26"/>
          <p:cNvSpPr/>
          <p:nvPr/>
        </p:nvSpPr>
        <p:spPr>
          <a:xfrm>
            <a:off x="5983724" y="2206904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1" name="Text 27"/>
          <p:cNvSpPr txBox="1"/>
          <p:nvPr/>
        </p:nvSpPr>
        <p:spPr>
          <a:xfrm>
            <a:off x="5412224" y="2159279"/>
            <a:ext cx="533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Худат</a:t>
            </a:r>
            <a:endParaRPr lang="en-US" sz="900" dirty="0"/>
          </a:p>
        </p:txBody>
      </p:sp>
      <p:sp>
        <p:nvSpPr>
          <p:cNvPr id="32" name="Shape 28"/>
          <p:cNvSpPr/>
          <p:nvPr/>
        </p:nvSpPr>
        <p:spPr>
          <a:xfrm>
            <a:off x="5681663" y="1755783"/>
            <a:ext cx="95250" cy="95250"/>
          </a:xfrm>
          <a:prstGeom prst="ellipse">
            <a:avLst/>
          </a:prstGeom>
          <a:solidFill>
            <a:srgbClr val="3559B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3" name="Text 29"/>
          <p:cNvSpPr txBox="1"/>
          <p:nvPr/>
        </p:nvSpPr>
        <p:spPr>
          <a:xfrm>
            <a:off x="4729163" y="1717683"/>
            <a:ext cx="91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Махачкала</a:t>
            </a:r>
            <a:endParaRPr lang="en-US" sz="900" dirty="0"/>
          </a:p>
        </p:txBody>
      </p:sp>
      <p:sp>
        <p:nvSpPr>
          <p:cNvPr id="34" name="Shape 30"/>
          <p:cNvSpPr/>
          <p:nvPr/>
        </p:nvSpPr>
        <p:spPr>
          <a:xfrm>
            <a:off x="4869418" y="2928277"/>
            <a:ext cx="142875" cy="142875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5" name="Text 31"/>
          <p:cNvSpPr txBox="1"/>
          <p:nvPr/>
        </p:nvSpPr>
        <p:spPr>
          <a:xfrm>
            <a:off x="3369231" y="3075915"/>
            <a:ext cx="14763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Гюрбулак – Базарган</a:t>
            </a:r>
            <a:endParaRPr lang="en-US" sz="900" dirty="0"/>
          </a:p>
        </p:txBody>
      </p:sp>
      <p:sp>
        <p:nvSpPr>
          <p:cNvPr id="36" name="Shape 32"/>
          <p:cNvSpPr/>
          <p:nvPr/>
        </p:nvSpPr>
        <p:spPr>
          <a:xfrm>
            <a:off x="6008549" y="3252416"/>
            <a:ext cx="142875" cy="142875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7" name="Text 33"/>
          <p:cNvSpPr txBox="1"/>
          <p:nvPr/>
        </p:nvSpPr>
        <p:spPr>
          <a:xfrm>
            <a:off x="6051411" y="3419104"/>
            <a:ext cx="666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Астара –</a:t>
            </a:r>
            <a:endParaRPr lang="en-US" sz="9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Астара</a:t>
            </a:r>
            <a:endParaRPr lang="en-US" sz="900" dirty="0"/>
          </a:p>
        </p:txBody>
      </p:sp>
      <p:sp>
        <p:nvSpPr>
          <p:cNvPr id="38" name="Shape 34"/>
          <p:cNvSpPr/>
          <p:nvPr/>
        </p:nvSpPr>
        <p:spPr>
          <a:xfrm>
            <a:off x="5929193" y="2106234"/>
            <a:ext cx="142875" cy="142875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9" name="Text 35"/>
          <p:cNvSpPr txBox="1"/>
          <p:nvPr/>
        </p:nvSpPr>
        <p:spPr>
          <a:xfrm>
            <a:off x="4305181" y="1910972"/>
            <a:ext cx="15716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Самур – Яраг-Казмаляр</a:t>
            </a:r>
            <a:endParaRPr lang="en-US" sz="900" dirty="0"/>
          </a:p>
        </p:txBody>
      </p:sp>
      <p:sp>
        <p:nvSpPr>
          <p:cNvPr id="40" name="Text 36"/>
          <p:cNvSpPr txBox="1"/>
          <p:nvPr/>
        </p:nvSpPr>
        <p:spPr>
          <a:xfrm>
            <a:off x="5715893" y="1326553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любой город РФ</a:t>
            </a:r>
            <a:endParaRPr lang="en-US" sz="900" dirty="0"/>
          </a:p>
        </p:txBody>
      </p:sp>
      <p:sp>
        <p:nvSpPr>
          <p:cNvPr id="41" name="Shape 37"/>
          <p:cNvSpPr/>
          <p:nvPr/>
        </p:nvSpPr>
        <p:spPr>
          <a:xfrm>
            <a:off x="6953250" y="1428750"/>
            <a:ext cx="266700" cy="42863"/>
          </a:xfrm>
          <a:prstGeom prst="rect">
            <a:avLst/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2" name="Text 38"/>
          <p:cNvSpPr txBox="1"/>
          <p:nvPr/>
        </p:nvSpPr>
        <p:spPr>
          <a:xfrm>
            <a:off x="7315200" y="1362075"/>
            <a:ext cx="1219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</a:t>
            </a:r>
            <a:endParaRPr lang="en-US" sz="900" dirty="0"/>
          </a:p>
        </p:txBody>
      </p:sp>
      <p:sp>
        <p:nvSpPr>
          <p:cNvPr id="43" name="Shape 39"/>
          <p:cNvSpPr/>
          <p:nvPr/>
        </p:nvSpPr>
        <p:spPr>
          <a:xfrm>
            <a:off x="7038975" y="1690688"/>
            <a:ext cx="95250" cy="95250"/>
          </a:xfrm>
          <a:prstGeom prst="ellipse">
            <a:avLst/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4" name="Text 40"/>
          <p:cNvSpPr txBox="1"/>
          <p:nvPr/>
        </p:nvSpPr>
        <p:spPr>
          <a:xfrm>
            <a:off x="7315200" y="1652588"/>
            <a:ext cx="1219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город на маршруте</a:t>
            </a:r>
            <a:endParaRPr lang="en-US" sz="900" dirty="0"/>
          </a:p>
        </p:txBody>
      </p:sp>
      <p:sp>
        <p:nvSpPr>
          <p:cNvPr id="45" name="Shape 41"/>
          <p:cNvSpPr/>
          <p:nvPr/>
        </p:nvSpPr>
        <p:spPr>
          <a:xfrm>
            <a:off x="7015163" y="1952625"/>
            <a:ext cx="142875" cy="142875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559B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6" name="Text 42"/>
          <p:cNvSpPr txBox="1"/>
          <p:nvPr/>
        </p:nvSpPr>
        <p:spPr>
          <a:xfrm>
            <a:off x="7315200" y="1938337"/>
            <a:ext cx="1219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погранпереход</a:t>
            </a:r>
            <a:endParaRPr lang="en-US" sz="900" dirty="0"/>
          </a:p>
        </p:txBody>
      </p:sp>
      <p:sp>
        <p:nvSpPr>
          <p:cNvPr id="47" name="Shape 43"/>
          <p:cNvSpPr/>
          <p:nvPr/>
        </p:nvSpPr>
        <p:spPr>
          <a:xfrm>
            <a:off x="6953250" y="2286000"/>
            <a:ext cx="1581150" cy="809625"/>
          </a:xfrm>
          <a:prstGeom prst="roundRect">
            <a:avLst>
              <a:gd name="adj" fmla="val 6776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8" name="Text 44"/>
          <p:cNvSpPr txBox="1"/>
          <p:nvPr/>
        </p:nvSpPr>
        <p:spPr>
          <a:xfrm>
            <a:off x="7067550" y="2286000"/>
            <a:ext cx="1381125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700–800 км</a:t>
            </a:r>
            <a:endParaRPr lang="en-US" sz="975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 Ирану, транзит по МДП</a:t>
            </a:r>
            <a:endParaRPr lang="en-US" sz="975" dirty="0"/>
          </a:p>
        </p:txBody>
      </p:sp>
      <p:sp>
        <p:nvSpPr>
          <p:cNvPr id="49" name="Shape 45"/>
          <p:cNvSpPr/>
          <p:nvPr/>
        </p:nvSpPr>
        <p:spPr>
          <a:xfrm>
            <a:off x="6953250" y="3190875"/>
            <a:ext cx="1581150" cy="942975"/>
          </a:xfrm>
          <a:prstGeom prst="roundRect">
            <a:avLst>
              <a:gd name="adj" fmla="val 5818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0" name="Text 46"/>
          <p:cNvSpPr txBox="1"/>
          <p:nvPr/>
        </p:nvSpPr>
        <p:spPr>
          <a:xfrm>
            <a:off x="7067550" y="3190875"/>
            <a:ext cx="1381125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Гюрбулак – Базарган</a:t>
            </a:r>
            <a:endParaRPr lang="en-US" sz="975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9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крупнейший переход между Турцией и Ираном</a:t>
            </a:r>
            <a:endParaRPr lang="en-US" sz="975" dirty="0"/>
          </a:p>
        </p:txBody>
      </p:sp>
      <p:sp>
        <p:nvSpPr>
          <p:cNvPr id="51" name="Text 47"/>
          <p:cNvSpPr txBox="1"/>
          <p:nvPr/>
        </p:nvSpPr>
        <p:spPr>
          <a:xfrm>
            <a:off x="6953250" y="4238625"/>
            <a:ext cx="1581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Схема, контуры упрощены</a:t>
            </a:r>
            <a:endParaRPr lang="en-US" sz="900" dirty="0"/>
          </a:p>
        </p:txBody>
      </p:sp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 из Турции в цифрах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Турция – Иран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428750"/>
            <a:ext cx="25384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800100" y="1666875"/>
            <a:ext cx="215741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 страны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2381250"/>
            <a:ext cx="2157413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Турция, Иран, Азербайджан, Россия</a:t>
            </a:r>
            <a:endParaRPr lang="en-US" sz="1125" dirty="0"/>
          </a:p>
        </p:txBody>
      </p:sp>
      <p:sp>
        <p:nvSpPr>
          <p:cNvPr id="8" name="Shape 5"/>
          <p:cNvSpPr/>
          <p:nvPr/>
        </p:nvSpPr>
        <p:spPr>
          <a:xfrm>
            <a:off x="3300413" y="1428750"/>
            <a:ext cx="25384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 txBox="1"/>
          <p:nvPr/>
        </p:nvSpPr>
        <p:spPr>
          <a:xfrm>
            <a:off x="3490913" y="1666875"/>
            <a:ext cx="215741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 границы</a:t>
            </a:r>
            <a:endParaRPr lang="en-US" sz="2700" dirty="0"/>
          </a:p>
        </p:txBody>
      </p:sp>
      <p:sp>
        <p:nvSpPr>
          <p:cNvPr id="10" name="Text 7"/>
          <p:cNvSpPr txBox="1"/>
          <p:nvPr/>
        </p:nvSpPr>
        <p:spPr>
          <a:xfrm>
            <a:off x="3490913" y="2381250"/>
            <a:ext cx="2157413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Гюрбулак – Базарган, Астара – Астара, </a:t>
            </a:r>
            <a:endParaRPr lang="ru-RU" sz="1125" dirty="0">
              <a:solidFill>
                <a:srgbClr val="282828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l">
              <a:lnSpc>
                <a:spcPct val="140000"/>
              </a:lnSpc>
              <a:buNone/>
            </a:pPr>
            <a:r>
              <a:rPr lang="en-US" sz="1125" dirty="0" err="1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Самур</a:t>
            </a: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– Яраг-Казмаляр</a:t>
            </a:r>
            <a:endParaRPr lang="en-US" sz="1125" dirty="0"/>
          </a:p>
        </p:txBody>
      </p:sp>
      <p:sp>
        <p:nvSpPr>
          <p:cNvPr id="11" name="Shape 8"/>
          <p:cNvSpPr/>
          <p:nvPr/>
        </p:nvSpPr>
        <p:spPr>
          <a:xfrm>
            <a:off x="5991225" y="1428750"/>
            <a:ext cx="2538413" cy="2190750"/>
          </a:xfrm>
          <a:prstGeom prst="roundRect">
            <a:avLst>
              <a:gd name="adj" fmla="val 333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6181725" y="1666875"/>
            <a:ext cx="215741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700–800 км</a:t>
            </a:r>
            <a:endParaRPr lang="en-US" sz="2700" dirty="0"/>
          </a:p>
        </p:txBody>
      </p:sp>
      <p:sp>
        <p:nvSpPr>
          <p:cNvPr id="13" name="Text 10"/>
          <p:cNvSpPr txBox="1"/>
          <p:nvPr/>
        </p:nvSpPr>
        <p:spPr>
          <a:xfrm>
            <a:off x="6181725" y="2381250"/>
            <a:ext cx="2157413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 Ирану, транзит по МДП</a:t>
            </a:r>
            <a:endParaRPr lang="en-US" sz="11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/home/claude/web/assets/topic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0" y="166688"/>
            <a:ext cx="4500563" cy="481012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166688" y="166688"/>
            <a:ext cx="4614318" cy="4810125"/>
          </a:xfrm>
          <a:prstGeom prst="roundRect">
            <a:avLst>
              <a:gd name="adj" fmla="val 132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/home/claude/web/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2900"/>
            <a:ext cx="1414463" cy="219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8625" y="1095375"/>
            <a:ext cx="36195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04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428625" y="2047875"/>
            <a:ext cx="36195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3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Тема 4 из 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28625" y="2381250"/>
            <a:ext cx="36195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Подбор транспорта на иранском направлении: дефицит рефрижераторов и кто реально выполняет перевозки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Рефрижераторов в Иране мало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Подбор транспорта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609600" y="1238250"/>
            <a:ext cx="7924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7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Поэтому на маршруте в основном работают перевозчики из:</a:t>
            </a:r>
            <a:endParaRPr lang="en-US" sz="1275" dirty="0"/>
          </a:p>
        </p:txBody>
      </p:sp>
      <p:sp>
        <p:nvSpPr>
          <p:cNvPr id="6" name="Shape 3"/>
          <p:cNvSpPr/>
          <p:nvPr/>
        </p:nvSpPr>
        <p:spPr>
          <a:xfrm>
            <a:off x="609600" y="1809750"/>
            <a:ext cx="2538413" cy="2000250"/>
          </a:xfrm>
          <a:prstGeom prst="roundRect">
            <a:avLst>
              <a:gd name="adj" fmla="val 365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2047875"/>
            <a:ext cx="523875" cy="52387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00100" y="2809875"/>
            <a:ext cx="2157413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Азербайджана</a:t>
            </a:r>
            <a:endParaRPr lang="en-US" sz="1650" dirty="0"/>
          </a:p>
        </p:txBody>
      </p:sp>
      <p:sp>
        <p:nvSpPr>
          <p:cNvPr id="9" name="Shape 5"/>
          <p:cNvSpPr/>
          <p:nvPr/>
        </p:nvSpPr>
        <p:spPr>
          <a:xfrm>
            <a:off x="3300413" y="1809750"/>
            <a:ext cx="2538413" cy="2000250"/>
          </a:xfrm>
          <a:prstGeom prst="roundRect">
            <a:avLst>
              <a:gd name="adj" fmla="val 365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913" y="2047875"/>
            <a:ext cx="523875" cy="52387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490913" y="2809875"/>
            <a:ext cx="2157413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юга России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5991225" y="1809750"/>
            <a:ext cx="2538413" cy="2000250"/>
          </a:xfrm>
          <a:prstGeom prst="roundRect">
            <a:avLst>
              <a:gd name="adj" fmla="val 365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725" y="2047875"/>
            <a:ext cx="523875" cy="52387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181725" y="2809875"/>
            <a:ext cx="2157413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Беларуси</a:t>
            </a:r>
            <a:endParaRPr lang="en-US" sz="1650" dirty="0"/>
          </a:p>
        </p:txBody>
      </p:sp>
      <p:sp>
        <p:nvSpPr>
          <p:cNvPr id="15" name="Text 9"/>
          <p:cNvSpPr txBox="1"/>
          <p:nvPr/>
        </p:nvSpPr>
        <p:spPr>
          <a:xfrm>
            <a:off x="6181725" y="3190875"/>
            <a:ext cx="215741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иногда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/home/claude/web/assets/topic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0" y="166688"/>
            <a:ext cx="4500563" cy="481012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166688" y="166688"/>
            <a:ext cx="4500563" cy="4810125"/>
          </a:xfrm>
          <a:prstGeom prst="roundRect">
            <a:avLst>
              <a:gd name="adj" fmla="val 1324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/home/claude/web/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42900"/>
            <a:ext cx="1414463" cy="219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8625" y="1095375"/>
            <a:ext cx="36195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BD0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05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428625" y="2047875"/>
            <a:ext cx="36195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3F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Тема 5 из 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28625" y="2381250"/>
            <a:ext cx="36195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Риски и страхование: военные риски, досмотры, особенности консолидаций и сборных грузов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eb/assets/header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8" y="166688"/>
            <a:ext cx="8815388" cy="3238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714375"/>
            <a:ext cx="7924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учесть при доставке из Ирана и через Иран</a:t>
            </a:r>
            <a:endParaRPr lang="en-US" sz="2100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4714875"/>
            <a:ext cx="523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5B627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Риски и страхование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09600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3559B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800100" y="1590675"/>
            <a:ext cx="342900" cy="342900"/>
          </a:xfrm>
          <a:prstGeom prst="ellipse">
            <a:avLst/>
          </a:prstGeom>
          <a:solidFill>
            <a:srgbClr val="FFBD0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 txBox="1"/>
          <p:nvPr/>
        </p:nvSpPr>
        <p:spPr>
          <a:xfrm>
            <a:off x="800100" y="1590675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20955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Военные риски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2667000"/>
            <a:ext cx="2157413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Нужна страховка, которая покрывает военные риски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3300413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3490913" y="1590675"/>
            <a:ext cx="342900" cy="342900"/>
          </a:xfrm>
          <a:prstGeom prst="ellipse">
            <a:avLst/>
          </a:prstGeom>
          <a:solidFill>
            <a:srgbClr val="FFBD0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3490913" y="1590675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3490913" y="20955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Досмотры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3490913" y="2667000"/>
            <a:ext cx="2157413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Высокий риск досмотров на маршруте</a:t>
            </a:r>
            <a:endParaRPr lang="en-US" sz="1125" dirty="0"/>
          </a:p>
        </p:txBody>
      </p:sp>
      <p:sp>
        <p:nvSpPr>
          <p:cNvPr id="15" name="Shape 12"/>
          <p:cNvSpPr/>
          <p:nvPr/>
        </p:nvSpPr>
        <p:spPr>
          <a:xfrm>
            <a:off x="5991225" y="1381125"/>
            <a:ext cx="2538413" cy="2571750"/>
          </a:xfrm>
          <a:prstGeom prst="roundRect">
            <a:avLst>
              <a:gd name="adj" fmla="val 2882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6181725" y="1590675"/>
            <a:ext cx="342900" cy="342900"/>
          </a:xfrm>
          <a:prstGeom prst="ellipse">
            <a:avLst/>
          </a:prstGeom>
          <a:solidFill>
            <a:srgbClr val="FFBD0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 txBox="1"/>
          <p:nvPr/>
        </p:nvSpPr>
        <p:spPr>
          <a:xfrm>
            <a:off x="6181725" y="1590675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54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6181725" y="2095500"/>
            <a:ext cx="215741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559B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Консолидации и сборные грузы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6181725" y="2667000"/>
            <a:ext cx="2157413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125" dirty="0">
                <a:solidFill>
                  <a:srgbClr val="28282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Их досматривают особенно часто и не всегда аккуратно — это снова возвращает к страховке</a:t>
            </a:r>
            <a:endParaRPr lang="en-US" sz="1125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1900" y="4714875"/>
            <a:ext cx="952500" cy="1905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5B6272"/>
                </a:solidFill>
                <a:latin typeface="Verdana"/>
                <a:ea typeface="Verdana"/>
                <a:cs typeface="Verdana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04EF3-5A1A-D0C9-6564-85E7771A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 помещении, стена, мебель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032C04A1-7E40-74CC-66F1-7269756B86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83"/>
          <a:stretch/>
        </p:blipFill>
        <p:spPr>
          <a:xfrm>
            <a:off x="2555520" y="0"/>
            <a:ext cx="6588480" cy="5143500"/>
          </a:xfrm>
          <a:prstGeom prst="rect">
            <a:avLst/>
          </a:prstGeom>
        </p:spPr>
      </p:pic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3E412C01-7D4B-D26D-79CE-1F4941A9B1B1}"/>
              </a:ext>
            </a:extLst>
          </p:cNvPr>
          <p:cNvSpPr/>
          <p:nvPr/>
        </p:nvSpPr>
        <p:spPr>
          <a:xfrm rot="5400000">
            <a:off x="-394526" y="394523"/>
            <a:ext cx="5143502" cy="4354449"/>
          </a:xfrm>
          <a:prstGeom prst="round2SameRect">
            <a:avLst>
              <a:gd name="adj1" fmla="val 8645"/>
              <a:gd name="adj2" fmla="val 0"/>
            </a:avLst>
          </a:prstGeom>
          <a:solidFill>
            <a:srgbClr val="3559B8"/>
          </a:solidFill>
          <a:ln>
            <a:solidFill>
              <a:srgbClr val="355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2514BA-9E37-7A19-A726-6FAAA27F1B27}"/>
              </a:ext>
            </a:extLst>
          </p:cNvPr>
          <p:cNvSpPr txBox="1"/>
          <p:nvPr/>
        </p:nvSpPr>
        <p:spPr>
          <a:xfrm>
            <a:off x="433568" y="895350"/>
            <a:ext cx="624522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ЗА ВНИМАНИЕ</a:t>
            </a:r>
            <a:endParaRPr kumimoji="0" lang="ru-RU" sz="2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6CAF83-5534-6AAE-9251-11CEE97B21D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0475" y="268895"/>
            <a:ext cx="1301059" cy="2006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842A0B-22F5-0B7D-8664-A7D09F49E47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473" y="2126908"/>
            <a:ext cx="132752" cy="1327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745613-7C92-EFA3-08FD-BC587FC376D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303" y="2438998"/>
            <a:ext cx="132752" cy="1327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0580F4-E952-43DD-E68D-866E683D511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3287" y="3426128"/>
            <a:ext cx="132752" cy="1327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0B8DCC-5519-426C-490D-F89683A1766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303" y="3738218"/>
            <a:ext cx="132752" cy="13275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21B7224-6FCB-8687-10DA-310BB28F538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473" y="2959826"/>
            <a:ext cx="132752" cy="132752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0833136-112A-E601-C927-2C349BC4D619}"/>
              </a:ext>
            </a:extLst>
          </p:cNvPr>
          <p:cNvSpPr txBox="1"/>
          <p:nvPr/>
        </p:nvSpPr>
        <p:spPr>
          <a:xfrm>
            <a:off x="411055" y="2069211"/>
            <a:ext cx="4067175" cy="184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Утёнышев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Андрей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Директор по продажам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маркетингу</a:t>
            </a:r>
          </a:p>
          <a:p>
            <a:pPr marL="228065">
              <a:lnSpc>
                <a:spcPts val="1555"/>
              </a:lnSpc>
              <a:spcBef>
                <a:spcPts val="800"/>
              </a:spcBef>
              <a:buClr>
                <a:prstClr val="white"/>
              </a:buClr>
              <a:buSzPct val="160000"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107113, Москва, </a:t>
            </a: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Большой </a:t>
            </a:r>
            <a:r>
              <a:rPr lang="ru-RU" sz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Полуярославский</a:t>
            </a:r>
            <a:r>
              <a:rPr lang="ru-RU" sz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пер., д. 10 строение 1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002 0528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andrey.utenyshev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@intel-logistic.com</a:t>
            </a:r>
            <a:endParaRPr kumimoji="0" lang="ru-RU" sz="1200" b="0" i="0" u="none" strike="noStrike" kern="120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0962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59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8DC89-D677-6E95-A3ED-E75A04720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BB3959-E4F4-CD4D-9885-4F58800243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5825" y="1010425"/>
            <a:ext cx="4832350" cy="7452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4D0BB7-1E3F-2439-E0F7-6B6634F0A1ED}"/>
              </a:ext>
            </a:extLst>
          </p:cNvPr>
          <p:cNvSpPr txBox="1"/>
          <p:nvPr/>
        </p:nvSpPr>
        <p:spPr>
          <a:xfrm>
            <a:off x="822960" y="2243935"/>
            <a:ext cx="7498079" cy="65562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Дмитряков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Олег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Ведущий специалист отдела закупок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DCE5F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627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566928"/>
            <a:ext cx="8412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 чём сегодня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57200" y="118872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51560" y="1152144"/>
            <a:ext cx="758952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Крепление грузов во Владивостоке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Новые требования терминалов после введения ЭПД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" y="1746504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1560" y="1709928"/>
            <a:ext cx="758952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Чек-лист отправителя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Тяжёлые места и опасный груз при перевозке через ДВ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7200" y="2304288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51560" y="2267712"/>
            <a:ext cx="758952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Маршрут через Пусан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Рост спроса, нехватка мест, вместимость линий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57200" y="2862072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51560" y="2825496"/>
            <a:ext cx="7589520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Турции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Батуми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Verim Denizcilik: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Краснодар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Москва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Минск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57200" y="3419856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1560" y="3383280"/>
            <a:ext cx="7589520" cy="39953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Россия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Очамчиру</a:t>
            </a:r>
            <a:r>
              <a:rPr kumimoji="0" lang="ru-RU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(Абхазия)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Новый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57200" y="3977639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51560" y="3941063"/>
            <a:ext cx="7589520" cy="39953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Ставки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Турции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Сравнение доставки в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Москв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Грузию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порт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Санкт-Петербург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8" name="Иллюстрация: контейнерный порт с краном и судном" descr="Иллюстрация: контейнерный порт с краном и судно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188720"/>
            <a:ext cx="27432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A55CB47-53EC-624F-9127-41BA71A656D7}"/>
              </a:ext>
            </a:extLst>
          </p:cNvPr>
          <p:cNvSpPr/>
          <p:nvPr/>
        </p:nvSpPr>
        <p:spPr>
          <a:xfrm>
            <a:off x="166255" y="168274"/>
            <a:ext cx="4163341" cy="4806951"/>
          </a:xfrm>
          <a:prstGeom prst="roundRect">
            <a:avLst>
              <a:gd name="adj" fmla="val 1192"/>
            </a:avLst>
          </a:prstGeom>
          <a:solidFill>
            <a:srgbClr val="3559B8"/>
          </a:solidFill>
          <a:ln w="0">
            <a:solidFill>
              <a:srgbClr val="3559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D949C1-0366-E047-A97C-45DEF4164CB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0475" y="268895"/>
            <a:ext cx="1301059" cy="2006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4048" y="1783080"/>
            <a:ext cx="3474720" cy="1554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Крепление</a:t>
            </a: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грузов</a:t>
            </a: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во</a:t>
            </a: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Владивостоке</a:t>
            </a:r>
            <a:endParaRPr kumimoji="0" sz="1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Новые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требования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терминалов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после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введения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ЭПД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20040"/>
            <a:ext cx="4297680" cy="4047005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Что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изменилось</a:t>
            </a: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 1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сентября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2026 ЭПД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обязательны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; в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поручении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экспедитору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отражена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вся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информация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о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Терминалы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ДВ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усилили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контроль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тяжёлых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мест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опасных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грузов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контейнере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Что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нужно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проработки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запроса</a:t>
            </a: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Фото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Тип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грузовых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мест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количество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вес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Фото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прошлой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погрузки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если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она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была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Как</a:t>
            </a:r>
            <a:r>
              <a:rPr kumimoji="0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5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работаем</a:t>
            </a: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  <a:endParaRPr kumimoji="0" sz="125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Агент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Китае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связывается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с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отправителем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даёт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инструкции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креплению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чтобы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приняли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ж/д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Проще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всего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с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типовыми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грузами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бочки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IBC-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кубы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типовые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станки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сталь в рулонах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них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есть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отработанные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схемы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То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относится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к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распространённому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опасному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грузу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 нестандартного груза необходима разработка эскиза схемы крепления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1" name="Схема крепления контейнера на платформе: упорные бруски и растяжки" descr="Схема крепления контейнера на платформе: упорные бруски и растяжк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3429000"/>
            <a:ext cx="3749039" cy="144849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39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566928"/>
            <a:ext cx="8412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Чек-лист отправителя: тяжёлые места и опасный груз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11480" y="1234440"/>
            <a:ext cx="4069080" cy="3108960"/>
          </a:xfrm>
          <a:prstGeom prst="roundRect">
            <a:avLst>
              <a:gd name="adj" fmla="val 3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11480" y="1234440"/>
            <a:ext cx="4069080" cy="384048"/>
          </a:xfrm>
          <a:prstGeom prst="roundRect">
            <a:avLst>
              <a:gd name="adj" fmla="val 15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2920" y="1234440"/>
            <a:ext cx="3840480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Тяжёлые места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1208" y="1755648"/>
            <a:ext cx="3840480" cy="2560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Фото груза и упаковки, тип мест (ящик, паллета, куб, станок), количество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Вес каждого места и общий вес, габариты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Фото прошлой погрузки, если она была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Инструкция по креплению от агента получена до погрузки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Рекомендация: контрольные фото крепления перед закрытием контейнера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663440" y="1234440"/>
            <a:ext cx="4069080" cy="3108960"/>
          </a:xfrm>
          <a:prstGeom prst="roundRect">
            <a:avLst>
              <a:gd name="adj" fmla="val 3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663440" y="1234440"/>
            <a:ext cx="4069080" cy="384048"/>
          </a:xfrm>
          <a:prstGeom prst="roundRect">
            <a:avLst>
              <a:gd name="adj" fmla="val 15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54879" y="1234440"/>
            <a:ext cx="3840480" cy="384048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Опасный груз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73168" y="1755648"/>
            <a:ext cx="3840480" cy="19196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Класс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опасности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номер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ООН,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группа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упаковки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Паспорт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безопасности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CNAS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 морскую перевозку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Маркировка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знаки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опасности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верны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контейнер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без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повреждений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Несовместимые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вещества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размещены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раздельно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контейнере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согласованной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схеме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Закладывать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+1–3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дня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проверки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1480" y="4416552"/>
            <a:ext cx="83210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Данные в документах должны совпадать с фактическим грузом: терминал сверяет их с поручением экспедитору. Сроки по ж/д на Восточном полигоне: по отраслевым публикациям.</a:t>
            </a:r>
          </a:p>
        </p:txBody>
      </p:sp>
      <p:pic>
        <p:nvPicPr>
          <p:cNvPr id="55" name="Иконка: тяжёлый груз" descr="Иконка: тяжёлый гру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12" y="1280160"/>
            <a:ext cx="292608" cy="292608"/>
          </a:xfrm>
          <a:prstGeom prst="rect">
            <a:avLst/>
          </a:prstGeom>
        </p:spPr>
      </p:pic>
      <p:pic>
        <p:nvPicPr>
          <p:cNvPr id="56" name="Иконка: опасный груз" descr="Иконка: опасный груз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472" y="1280160"/>
            <a:ext cx="292608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566928"/>
            <a:ext cx="8412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Маршрут через Пусан: спрос растёт, мест не хватает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11480" y="1234440"/>
            <a:ext cx="2651760" cy="1188720"/>
          </a:xfrm>
          <a:prstGeom prst="roundRect">
            <a:avLst>
              <a:gd name="adj" fmla="val 5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1208" y="1307592"/>
            <a:ext cx="24688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33 тыс. TEU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1208" y="1828800"/>
            <a:ext cx="246888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Пусан → порты ДВ России, август 2026 (из них корейский экспорт ≈ 8 тыс.)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246120" y="1234440"/>
            <a:ext cx="2651760" cy="1188720"/>
          </a:xfrm>
          <a:prstGeom prst="roundRect">
            <a:avLst>
              <a:gd name="adj" fmla="val 5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55848" y="1307592"/>
            <a:ext cx="24688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8,8 тыс. TEU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55848" y="1828800"/>
            <a:ext cx="246888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корейский экспорт в последнем отчётном месяце, ≈ +10% к августу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080760" y="1234440"/>
            <a:ext cx="2651760" cy="1188720"/>
          </a:xfrm>
          <a:prstGeom prst="roundRect">
            <a:avLst>
              <a:gd name="adj" fmla="val 5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90488" y="1307592"/>
            <a:ext cx="2468880" cy="50292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 → 5+ тыс. ₽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0488" y="1828800"/>
            <a:ext cx="246888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аренда платформы в сутки в сентябре, на части направлений до 8 тыс. и выше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11480" y="2606040"/>
            <a:ext cx="4069080" cy="169164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1208" y="2651760"/>
            <a:ext cx="3840480" cy="1645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Почему растёт спрос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Рост импорта и транзита через порты ДВ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Заторы в китайских портах после тайфунов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Сезонный спрос на платформы, в т.ч. под зерно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Итог: нехватка мест и переносы на следующие рейсы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663440" y="2606040"/>
            <a:ext cx="4069080" cy="169164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73168" y="2651760"/>
            <a:ext cx="3840480" cy="156145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Ответ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линий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РЖД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DYS (Dong Young Shipping)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рассматривает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ru-RU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постановку на маршруты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суд</a:t>
            </a:r>
            <a:r>
              <a:rPr kumimoji="0" lang="ru-RU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ов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большей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вместимости</a:t>
            </a:r>
            <a:endParaRPr kumimoji="0" sz="98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ближайшее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время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маршрут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планируют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поставить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более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крупные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суда</a:t>
            </a:r>
            <a:endParaRPr kumimoji="0" sz="98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октября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РЖД </a:t>
            </a:r>
            <a:r>
              <a:rPr kumimoji="0" lang="ru-RU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 очередной раз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повысила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тарифы</a:t>
            </a:r>
            <a:endParaRPr kumimoji="0" sz="98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Нам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бронировать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заранее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закладывать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запас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срокам</a:t>
            </a:r>
            <a:endParaRPr kumimoji="0" sz="98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9" name="Иллюстрация: контейнеровоз" descr="Иллюстрация: контейнерово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71" y="632415"/>
            <a:ext cx="1645920" cy="5569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A55CB47-53EC-624F-9127-41BA71A656D7}"/>
              </a:ext>
            </a:extLst>
          </p:cNvPr>
          <p:cNvSpPr/>
          <p:nvPr/>
        </p:nvSpPr>
        <p:spPr>
          <a:xfrm>
            <a:off x="166255" y="168274"/>
            <a:ext cx="4163341" cy="4806951"/>
          </a:xfrm>
          <a:prstGeom prst="roundRect">
            <a:avLst>
              <a:gd name="adj" fmla="val 1192"/>
            </a:avLst>
          </a:prstGeom>
          <a:solidFill>
            <a:srgbClr val="3559B8"/>
          </a:solidFill>
          <a:ln w="0">
            <a:solidFill>
              <a:srgbClr val="3559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D949C1-0366-E047-A97C-45DEF4164CB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0475" y="268895"/>
            <a:ext cx="1301059" cy="2006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4048" y="1783080"/>
            <a:ext cx="3474720" cy="1554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 из Турции через Батуми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DCE5F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Железная дорога в Россию и Беларусь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20040"/>
            <a:ext cx="4297680" cy="318561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Оператор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маршрут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Verim Denizcilik;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ранее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было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несколько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отправок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словам агентов -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без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проблем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→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море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Батуми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→ ж/д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Азербайджан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→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Россия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или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Беларусь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Направления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транзит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Краснодар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13–17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дней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Москва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15–20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дней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Минск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ж/д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доступен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срок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уточнён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8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Условия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Порты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отправления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только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Амбарлы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регион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Измита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Отправки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среднем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15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дней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Только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FCL</a:t>
            </a:r>
          </a:p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Транзитные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принимаются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1" name="Схема маршрута: море до Батуми, далее по железной дороге" descr="Схема маршрута: море до Батуми, далее по железной дорог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3520440"/>
            <a:ext cx="3749039" cy="5415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1751" y="4114800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114800"/>
            <a:ext cx="9144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Батуми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34056" y="4114800"/>
            <a:ext cx="9144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Россия /
Беларусь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42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566928"/>
            <a:ext cx="8412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 – Очамчира – Москва: новый сервис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11480" y="1325880"/>
            <a:ext cx="2194560" cy="640080"/>
          </a:xfrm>
          <a:prstGeom prst="roundRect">
            <a:avLst>
              <a:gd name="adj" fmla="val 15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11480" y="1325880"/>
            <a:ext cx="219456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474720" y="1325880"/>
            <a:ext cx="2194560" cy="640080"/>
          </a:xfrm>
          <a:prstGeom prst="roundRect">
            <a:avLst>
              <a:gd name="adj" fmla="val 15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74720" y="1325880"/>
            <a:ext cx="219456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Очамчира (Абхазия)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37960" y="1325880"/>
            <a:ext cx="2194560" cy="640080"/>
          </a:xfrm>
          <a:prstGeom prst="roundRect">
            <a:avLst>
              <a:gd name="adj" fmla="val 15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37960" y="1325880"/>
            <a:ext cx="219456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Москва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06040" y="1188720"/>
            <a:ext cx="868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морем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606040" y="1417320"/>
            <a:ext cx="86868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→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69280" y="1188720"/>
            <a:ext cx="868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 ж/д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69280" y="1417320"/>
            <a:ext cx="868680" cy="457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→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11480" y="2240280"/>
            <a:ext cx="4069080" cy="210312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1208" y="2286000"/>
            <a:ext cx="3840480" cy="918265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Условия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Отправки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примерно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15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дней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Заявленное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транзитное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время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морю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4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дня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Только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FCL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663440" y="2240280"/>
            <a:ext cx="4069080" cy="210312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73168" y="2286000"/>
            <a:ext cx="3840480" cy="1616405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Статус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Новый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регулярная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работа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этапе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становления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Организован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вывоза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контейнеров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оставшихся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линиях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Akkon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ECCL;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но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планирует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 дальнейшее развитие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 нашей компании пока нет опыта перевозок по данному маршруту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0" name="Иллюстрация: контейнеровоз" descr="Иллюстрация: контейнерово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310128"/>
            <a:ext cx="2926080" cy="106791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43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697170"/>
            <a:ext cx="8412480" cy="2881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</a:t>
            </a:r>
            <a:r>
              <a:rPr kumimoji="0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роект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сервиса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Очамчиру</a:t>
            </a:r>
            <a:endParaRPr kumimoji="0" sz="17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11480" y="1234440"/>
            <a:ext cx="4069080" cy="205740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1208" y="1280160"/>
            <a:ext cx="3840480" cy="2011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Известно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Контейнеры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Гебзе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) в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порт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Очамчира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далее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России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ж/д и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авто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тайм-чартер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взяты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два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судна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100 и 200 TEU</a:t>
            </a: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Ж/д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часть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прорабатывается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обращение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 РЖД,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тестовые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поезда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через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Весёлое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План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тест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100 TEU → 200 TEU →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еженедельный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сервис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663440" y="1234440"/>
            <a:ext cx="4069080" cy="2057400"/>
          </a:xfrm>
          <a:prstGeom prst="roundRect">
            <a:avLst>
              <a:gd name="adj" fmla="val 4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73168" y="1280160"/>
            <a:ext cx="3840480" cy="2011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Пока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неизвестно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Даты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первых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рейсов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Тарифы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Сроки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доставки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Готовность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ж/д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схемы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допуск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грузов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>
                <a:srgbClr val="3559B8"/>
              </a:buClr>
              <a:buSzTx/>
              <a:buFontTx/>
              <a:buChar char="•"/>
              <a:tabLst/>
              <a:defRPr/>
            </a:pP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Юридические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страховые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риски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оценить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первой</a:t>
            </a: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отправки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11480" y="3456432"/>
            <a:ext cx="2651760" cy="896112"/>
          </a:xfrm>
          <a:prstGeom prst="roundRect">
            <a:avLst>
              <a:gd name="adj" fmla="val 8000"/>
            </a:avLst>
          </a:prstGeom>
          <a:solidFill>
            <a:srgbClr val="D9DC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4632" y="3493008"/>
            <a:ext cx="2505456" cy="49286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≈ 900 тыс. 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4632" y="3976176"/>
            <a:ext cx="2505456" cy="3584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грузооборот порта Очамчира, 2025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246120" y="3456432"/>
            <a:ext cx="2651760" cy="896112"/>
          </a:xfrm>
          <a:prstGeom prst="roundRect">
            <a:avLst>
              <a:gd name="adj" fmla="val 8000"/>
            </a:avLst>
          </a:prstGeom>
          <a:solidFill>
            <a:srgbClr val="D9DC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319272" y="3493008"/>
            <a:ext cx="2505456" cy="49286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12,5 га · 1,2 тыс. конт.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319272" y="3976176"/>
            <a:ext cx="2505456" cy="3584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тыловой терминал «Трансэкосистемы», с начала 2025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080760" y="3456432"/>
            <a:ext cx="2651760" cy="896112"/>
          </a:xfrm>
          <a:prstGeom prst="roundRect">
            <a:avLst>
              <a:gd name="adj" fmla="val 8000"/>
            </a:avLst>
          </a:prstGeom>
          <a:solidFill>
            <a:srgbClr val="355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153912" y="3493008"/>
            <a:ext cx="2505456" cy="49286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+12,7% до 1,028 млн 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153912" y="3976176"/>
            <a:ext cx="2505456" cy="3584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морской грузооборот Абхазии, 2025; на Очамчиру 86%</a:t>
            </a:r>
          </a:p>
        </p:txBody>
      </p:sp>
      <p:pic>
        <p:nvPicPr>
          <p:cNvPr id="59" name="Иллюстрация: портовый кран и контейнеры" descr="Иллюстрация: портовый кран и контейнер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530352"/>
            <a:ext cx="2103120" cy="71948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kumimoji="0" lang="ru-RU" sz="6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566928"/>
            <a:ext cx="8412480" cy="54864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Ставки из Турции: через Грузию и прямым морем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1170432"/>
            <a:ext cx="8321040" cy="2560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Москва через Грузию  ·  FOB Стамбул, FILO, USD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11480" y="1444752"/>
            <a:ext cx="2011680" cy="658368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4632" y="1540454"/>
            <a:ext cx="1865376" cy="24384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$7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200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4632" y="1826605"/>
            <a:ext cx="1865376" cy="26334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20DC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514600" y="1444752"/>
            <a:ext cx="2011680" cy="658368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87752" y="1540454"/>
            <a:ext cx="1865376" cy="24384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$7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587752" y="1826605"/>
            <a:ext cx="1865376" cy="26334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40HC, груз до 20 т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617720" y="1444752"/>
            <a:ext cx="2011680" cy="658368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90872" y="1540454"/>
            <a:ext cx="1865376" cy="243849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$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8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90872" y="1826605"/>
            <a:ext cx="1865376" cy="26334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45PW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720840" y="1444752"/>
            <a:ext cx="2011680" cy="658368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93992" y="1481328"/>
            <a:ext cx="1865376" cy="36210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Кресты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93992" y="1826605"/>
            <a:ext cx="1865376" cy="26334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станция назначения, код 181403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" y="2212848"/>
            <a:ext cx="8321040" cy="2560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Санкт-Петербург прямым морем  ·  Стамбул и Гебзе → СПб, FIFO, USD</a:t>
            </a:r>
          </a:p>
        </p:txBody>
      </p:sp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411480" y="2487168"/>
          <a:ext cx="8321040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Линия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20DC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40DC / HC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Транзит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Free time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Verdana"/>
                        </a:rPr>
                        <a:t>DTHC СПб (prepaid)</a:t>
                      </a:r>
                    </a:p>
                  </a:txBody>
                  <a:tcPr marL="73152" marR="73152" marT="18288" marB="18288" anchor="ctr">
                    <a:solidFill>
                      <a:srgbClr val="355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AMT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$4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8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$7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4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$6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4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FESCO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$4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6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7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1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3559B8"/>
                          </a:solidFill>
                          <a:latin typeface="Verdana"/>
                        </a:rPr>
                        <a:t>$550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UNITED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$4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8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$7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9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$790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MLH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$4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5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50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7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1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50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$790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OVP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$</a:t>
                      </a:r>
                      <a:r>
                        <a:rPr lang="ru-RU"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4 0</a:t>
                      </a:r>
                      <a:r>
                        <a:rPr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50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7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1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3559B8"/>
                          </a:solidFill>
                          <a:latin typeface="Verdana"/>
                        </a:rPr>
                        <a:t>15–17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10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$650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MARCON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4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1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50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$6 </a:t>
                      </a:r>
                      <a:r>
                        <a:rPr lang="ru-RU"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8</a:t>
                      </a:r>
                      <a:r>
                        <a:rPr sz="900" b="1" dirty="0">
                          <a:solidFill>
                            <a:srgbClr val="3559B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$790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SIDRA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$4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8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$7 </a:t>
                      </a:r>
                      <a:r>
                        <a:rPr lang="ru-RU"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8</a:t>
                      </a:r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00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20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282828"/>
                          </a:solidFill>
                          <a:latin typeface="Verdana"/>
                        </a:rPr>
                        <a:t>14 дней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 dirty="0">
                          <a:solidFill>
                            <a:srgbClr val="282828"/>
                          </a:solidFill>
                          <a:latin typeface="Verdana"/>
                        </a:rPr>
                        <a:t>$790</a:t>
                      </a:r>
                    </a:p>
                  </a:txBody>
                  <a:tcPr marL="73152" marR="73152" marT="18288" marB="18288" anchor="ctr">
                    <a:solidFill>
                      <a:srgbClr val="EE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1" name="Иконка: контейнерный поезд" descr="Иконка: контейнерный поезд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1161288"/>
            <a:ext cx="822960" cy="330200"/>
          </a:xfrm>
          <a:prstGeom prst="rect">
            <a:avLst/>
          </a:prstGeom>
        </p:spPr>
      </p:pic>
      <p:pic>
        <p:nvPicPr>
          <p:cNvPr id="62" name="Иконка: контейнеровоз" descr="Иконка: контейнеровоз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440" y="2157984"/>
            <a:ext cx="640080" cy="34046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0DD776F7-73CF-364B-8AD1-C40F02436460}"/>
              </a:ext>
            </a:extLst>
          </p:cNvPr>
          <p:cNvSpPr txBox="1"/>
          <p:nvPr/>
        </p:nvSpPr>
        <p:spPr>
          <a:xfrm>
            <a:off x="8470900" y="4781550"/>
            <a:ext cx="5286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600" b="0" i="0" u="none" strike="noStrike" kern="1200" cap="none" spc="10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45</a:t>
            </a:fld>
            <a:endParaRPr kumimoji="0" lang="ru-RU" sz="700" b="0" i="0" u="none" strike="noStrike" kern="1200" cap="none" spc="10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5760" y="697170"/>
            <a:ext cx="8412480" cy="2881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Выводы</a:t>
            </a:r>
            <a:endParaRPr kumimoji="0" sz="1700" b="1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11480" y="1234439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48640" y="1371600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7280" y="1388237"/>
            <a:ext cx="7498079" cy="38735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Тяжёлые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опасные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грузы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Предоставлять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данные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грузу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фото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заранее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схему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крепления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согласовывать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погрузки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11480" y="201168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548640" y="2148840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97280" y="2086545"/>
            <a:ext cx="7498079" cy="54521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Дальний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Восток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Закладывать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запас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по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срокам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ставкам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пока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линии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расширили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вместимость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судов и терминалы в Китае не наладили свою работу до прежнего уровня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11480" y="278892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48640" y="2926079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97280" y="2863784"/>
            <a:ext cx="7498079" cy="545214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Турция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Батуми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(Verim):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условия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и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ставки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известны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можно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пробовать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маршрут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Очамчира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(Абхазия)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опыта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нет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ru-RU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стоит дождаться опыта первых отправок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11480" y="356616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48640" y="3703320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FFBD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97280" y="3593591"/>
            <a:ext cx="7498079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ЭПД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Проверить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готовность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подрядчиков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работать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с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электронными</a:t>
            </a:r>
            <a:r>
              <a:rPr kumimoji="0" sz="950" b="0" i="0" u="none" strike="noStrike" kern="1200" cap="none" spc="0" normalizeH="0" baseline="0" noProof="0" dirty="0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5A637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документами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srgbClr val="5A637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8" name="Иллюстрация: линия порта с кранами и судном" descr="Иллюстрация: линия порта с кранами и судно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4315968"/>
            <a:ext cx="7863840" cy="41479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768F-E153-DF4B-5582-9586C00F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CBFF99-08B0-2754-C29B-F8CFE9512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 t="1105" r="30578" b="-1105"/>
          <a:stretch>
            <a:fillRect/>
          </a:stretch>
        </p:blipFill>
        <p:spPr>
          <a:xfrm>
            <a:off x="4114800" y="0"/>
            <a:ext cx="5029200" cy="5243290"/>
          </a:xfrm>
          <a:prstGeom prst="rect">
            <a:avLst/>
          </a:prstGeom>
        </p:spPr>
      </p:pic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031657C1-8D3C-F100-49F9-9CDC6A484663}"/>
              </a:ext>
            </a:extLst>
          </p:cNvPr>
          <p:cNvSpPr/>
          <p:nvPr/>
        </p:nvSpPr>
        <p:spPr>
          <a:xfrm rot="5400000">
            <a:off x="-394526" y="394523"/>
            <a:ext cx="5143502" cy="4354449"/>
          </a:xfrm>
          <a:prstGeom prst="round2SameRect">
            <a:avLst>
              <a:gd name="adj1" fmla="val 8645"/>
              <a:gd name="adj2" fmla="val 0"/>
            </a:avLst>
          </a:prstGeom>
          <a:solidFill>
            <a:srgbClr val="3559B8"/>
          </a:solidFill>
          <a:ln>
            <a:solidFill>
              <a:srgbClr val="355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6066C9-EAA3-30CF-4BB9-20D668EF246E}"/>
              </a:ext>
            </a:extLst>
          </p:cNvPr>
          <p:cNvSpPr txBox="1"/>
          <p:nvPr/>
        </p:nvSpPr>
        <p:spPr>
          <a:xfrm>
            <a:off x="433568" y="895350"/>
            <a:ext cx="624522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БЛАГОДАРИМ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ВНИМАНИЕ</a:t>
            </a:r>
            <a:endParaRPr kumimoji="0" lang="ru-RU" sz="2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351328-CC72-2723-5BC6-735BAC22179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0475" y="268895"/>
            <a:ext cx="1301059" cy="2006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44A5B0-7B2C-115D-4AF2-1D15DE5C1C9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473" y="2126908"/>
            <a:ext cx="132752" cy="1327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96F4CD-4119-889D-FF0F-E57FBCB228C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303" y="2438998"/>
            <a:ext cx="132752" cy="1327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A610BCE-3F39-D3F9-FFC6-202441833AD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3287" y="3426128"/>
            <a:ext cx="132752" cy="1327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F3FCA7-DDE5-5712-3BC6-FD6D56CC2E9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303" y="3738218"/>
            <a:ext cx="132752" cy="13275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881874-EA7B-E1A3-448A-A7FB7DE6371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473" y="2959826"/>
            <a:ext cx="132752" cy="132752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47250C48-6E92-6ADE-C91F-E1AE7117BEC6}"/>
              </a:ext>
            </a:extLst>
          </p:cNvPr>
          <p:cNvSpPr txBox="1"/>
          <p:nvPr/>
        </p:nvSpPr>
        <p:spPr>
          <a:xfrm>
            <a:off x="411055" y="2069211"/>
            <a:ext cx="4067175" cy="184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BD0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Дмитряков Олег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Ведущий специалист отдела закупок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105120, Москва, Большой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Полуярославский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переулок, д.10, стр. 1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+7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15 212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4986 </a:t>
            </a:r>
          </a:p>
          <a:p>
            <a:pPr marL="228065" marR="0" lvl="0" indent="0" algn="l" defTabSz="914400" rtl="0" eaLnBrk="1" fontAlgn="auto" latinLnBrk="0" hangingPunct="1">
              <a:lnSpc>
                <a:spcPts val="1555"/>
              </a:lnSpc>
              <a:spcBef>
                <a:spcPts val="800"/>
              </a:spcBef>
              <a:spcAft>
                <a:spcPts val="0"/>
              </a:spcAft>
              <a:buClr>
                <a:prstClr val="white"/>
              </a:buClr>
              <a:buSzPct val="160000"/>
              <a:buFontTx/>
              <a:buNone/>
              <a:tabLst>
                <a:tab pos="356870" algn="l"/>
                <a:tab pos="35750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Oleg.Dmitryakov@intel-logistic.com</a:t>
            </a:r>
            <a:endParaRPr kumimoji="0" lang="ru-RU" sz="1200" b="0" i="0" u="none" strike="noStrike" kern="120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42821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2377440" cy="368253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457200" y="160020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Таможенное оформление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457200" y="301752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F6B8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Новости таможенного законодательства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peaker"/>
          <p:cNvSpPr txBox="1"/>
          <p:nvPr/>
        </p:nvSpPr>
        <p:spPr>
          <a:xfrm>
            <a:off x="457200" y="397764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Тимур Давиташвили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Директор направления ТО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hoto" descr="Тимур Давиташвили, Intel Logist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О чём поговорим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508760"/>
            <a:ext cx="393192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Number 1"/>
          <p:cNvSpPr/>
          <p:nvPr/>
        </p:nvSpPr>
        <p:spPr>
          <a:xfrm>
            <a:off x="731520" y="18516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731520" y="18516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1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554480" y="16459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Разрешительный порядок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 1 сентября 2026 года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Card 2"/>
          <p:cNvSpPr/>
          <p:nvPr/>
        </p:nvSpPr>
        <p:spPr>
          <a:xfrm>
            <a:off x="4754880" y="1508760"/>
            <a:ext cx="393192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Number 2"/>
          <p:cNvSpPr/>
          <p:nvPr/>
        </p:nvSpPr>
        <p:spPr>
          <a:xfrm>
            <a:off x="5029200" y="18516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029200" y="18516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2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5852160" y="16459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Нотификации ФСБ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после 31 декабря 2026 года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Card 3"/>
          <p:cNvSpPr/>
          <p:nvPr/>
        </p:nvSpPr>
        <p:spPr>
          <a:xfrm>
            <a:off x="457200" y="3108960"/>
            <a:ext cx="393192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Number 3"/>
          <p:cNvSpPr/>
          <p:nvPr/>
        </p:nvSpPr>
        <p:spPr>
          <a:xfrm>
            <a:off x="731520" y="34518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731520" y="3451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3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554480" y="32461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ТРОИС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параллельный импорт и усиление контроля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Card 4"/>
          <p:cNvSpPr/>
          <p:nvPr/>
        </p:nvSpPr>
        <p:spPr>
          <a:xfrm>
            <a:off x="4754880" y="3108960"/>
            <a:ext cx="393192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6" name="Number 4"/>
          <p:cNvSpPr/>
          <p:nvPr/>
        </p:nvSpPr>
        <p:spPr>
          <a:xfrm>
            <a:off x="5029200" y="34518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029200" y="3451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4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852160" y="32461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Ввоз промышленного оборудования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 разобранном виде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6B759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ПП № 867 от 10 июля 2026 года</a:t>
            </a:r>
            <a:endParaRPr lang="en-US" sz="2600" dirty="0"/>
          </a:p>
        </p:txBody>
      </p:sp>
      <p:sp>
        <p:nvSpPr>
          <p:cNvPr id="3" name="Date chip"/>
          <p:cNvSpPr/>
          <p:nvPr/>
        </p:nvSpPr>
        <p:spPr>
          <a:xfrm>
            <a:off x="6777010" y="640080"/>
            <a:ext cx="228600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777010" y="653143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Действует с 09.08.2026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ubtitle"/>
          <p:cNvSpPr txBox="1"/>
          <p:nvPr/>
        </p:nvSpPr>
        <p:spPr>
          <a:xfrm>
            <a:off x="457200" y="10972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 внесении изменений в постановление Правительства РФ от 12 марта 2022 г. № 353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Requirement 1"/>
          <p:cNvSpPr/>
          <p:nvPr/>
        </p:nvSpPr>
        <p:spPr>
          <a:xfrm>
            <a:off x="457200" y="16916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5800" y="192024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8" name="Image 0" descr="ДС и сертификат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066544"/>
            <a:ext cx="301752" cy="30175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ДС и сертификаты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85800" y="2971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Требуется предоставлять заверенные в установленном порядке</a:t>
            </a:r>
          </a:p>
        </p:txBody>
      </p:sp>
      <p:sp>
        <p:nvSpPr>
          <p:cNvPr id="11" name="Requirement 2"/>
          <p:cNvSpPr/>
          <p:nvPr/>
        </p:nvSpPr>
        <p:spPr>
          <a:xfrm>
            <a:off x="3291840" y="16916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520440" y="192024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3" name="Image 1" descr="Доверенность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744" y="2066544"/>
            <a:ext cx="301752" cy="30175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204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Доверенность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3520440" y="2971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Нужна для использования «чужих» сертификатов и ДС</a:t>
            </a:r>
          </a:p>
        </p:txBody>
      </p:sp>
      <p:sp>
        <p:nvSpPr>
          <p:cNvPr id="16" name="Requirement 3"/>
          <p:cNvSpPr/>
          <p:nvPr/>
        </p:nvSpPr>
        <p:spPr>
          <a:xfrm>
            <a:off x="6126480" y="16916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6355080" y="192024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8" name="Image 2" descr="Маркировк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384" y="2066544"/>
            <a:ext cx="301752" cy="30175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508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Маркировка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0" name="Text 15"/>
          <p:cNvSpPr txBox="1"/>
          <p:nvPr/>
        </p:nvSpPr>
        <p:spPr>
          <a:xfrm>
            <a:off x="6355080" y="2971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Товары необходимо маркировать согласно ТР ТС (ЕАС)</a:t>
            </a:r>
          </a:p>
        </p:txBody>
      </p:sp>
      <p:sp>
        <p:nvSpPr>
          <p:cNvPr id="21" name="Exception"/>
          <p:cNvSpPr/>
          <p:nvPr/>
        </p:nvSpPr>
        <p:spPr>
          <a:xfrm>
            <a:off x="457200" y="4023360"/>
            <a:ext cx="8229600" cy="640080"/>
          </a:xfrm>
          <a:prstGeom prst="roundRect">
            <a:avLst>
              <a:gd name="adj" fmla="val 17143"/>
            </a:avLst>
          </a:prstGeom>
          <a:solidFill>
            <a:schemeClr val="tx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22" name="Image 3" descr="Исключ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197096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143000" y="40233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Не распространяется на продукцию из перечня п. 7 (приказ Минпромторга № 4114 от 10.09.2024)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6B759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Нотификация ФСБ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Решение Коллегии ЕЭК № 30 от 21 апреля 2015 года «О мерах нетарифного регулирования»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imeline"/>
          <p:cNvSpPr/>
          <p:nvPr/>
        </p:nvSpPr>
        <p:spPr>
          <a:xfrm>
            <a:off x="1737360" y="1965960"/>
            <a:ext cx="5669280" cy="0"/>
          </a:xfrm>
          <a:prstGeom prst="line">
            <a:avLst/>
          </a:prstGeom>
          <a:noFill/>
          <a:ln w="381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Node 1"/>
          <p:cNvSpPr/>
          <p:nvPr/>
        </p:nvSpPr>
        <p:spPr>
          <a:xfrm>
            <a:off x="1554480" y="1783080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Сейчас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tep 1"/>
          <p:cNvSpPr/>
          <p:nvPr/>
        </p:nvSpPr>
        <p:spPr>
          <a:xfrm>
            <a:off x="457200" y="265176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0080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Временный режим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Введён ПП РФ от 09.05.2022 № 834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Node 2"/>
          <p:cNvSpPr/>
          <p:nvPr/>
        </p:nvSpPr>
        <p:spPr>
          <a:xfrm>
            <a:off x="4389120" y="1783080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291840" y="22402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До конца 2026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Step 2"/>
          <p:cNvSpPr/>
          <p:nvPr/>
        </p:nvSpPr>
        <p:spPr>
          <a:xfrm>
            <a:off x="3291840" y="265176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3474720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Продление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ПП РФ от 23.12.2025 № 2109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Node 3"/>
          <p:cNvSpPr/>
          <p:nvPr/>
        </p:nvSpPr>
        <p:spPr>
          <a:xfrm>
            <a:off x="7223760" y="1783080"/>
            <a:ext cx="365760" cy="36576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126480" y="22402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После 31.12.2026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Step 3"/>
          <p:cNvSpPr/>
          <p:nvPr/>
        </p:nvSpPr>
        <p:spPr>
          <a:xfrm>
            <a:off x="6126480" y="265176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6309360" y="26974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F6B8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Новый порядок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Оформление через отраслевые ассоциации прекращается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Conclusion"/>
          <p:cNvSpPr/>
          <p:nvPr/>
        </p:nvSpPr>
        <p:spPr>
          <a:xfrm>
            <a:off x="457200" y="4069080"/>
            <a:ext cx="8229600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8" name="Image 0" descr="ФС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233672"/>
            <a:ext cx="320040" cy="32004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188720" y="40690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Дальше — только стандартным путём: напрямую через Центр по лицензированию, сертификации и защите государственной тайны (ЦЛСЗ) ФСБ России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6B759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ТРОИС и параллельный импорт</a:t>
            </a:r>
            <a:endParaRPr lang="en-US" sz="3000" dirty="0"/>
          </a:p>
        </p:txBody>
      </p:sp>
      <p:sp>
        <p:nvSpPr>
          <p:cNvPr id="3" name="Stat card"/>
          <p:cNvSpPr/>
          <p:nvPr/>
        </p:nvSpPr>
        <p:spPr>
          <a:xfrm>
            <a:off x="457200" y="1371600"/>
            <a:ext cx="3566160" cy="2651760"/>
          </a:xfrm>
          <a:prstGeom prst="roundRect">
            <a:avLst>
              <a:gd name="adj" fmla="val 4138"/>
            </a:avLst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731520" y="15087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27 мая 2026</a:t>
            </a:r>
            <a:endParaRPr kumimoji="0" lang="en-US" sz="31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вступил в силу Приказ Минпромторга РФ от 26.09.2025 № 4769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6B8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Сокращён список вычислительной техники для параллельного ввоза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297680" y="1371600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Ввоз разрешён только с согласия правообладателя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297680" y="205740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Компьютеры, ноутбуки, серверы, материнские платы, процессоры и накопители (HDD и SSD) ключевых мировых брендов:</a:t>
            </a:r>
          </a:p>
        </p:txBody>
      </p:sp>
      <p:sp>
        <p:nvSpPr>
          <p:cNvPr id="9" name="Brand Acer"/>
          <p:cNvSpPr/>
          <p:nvPr/>
        </p:nvSpPr>
        <p:spPr>
          <a:xfrm>
            <a:off x="4297680" y="2788920"/>
            <a:ext cx="8686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297680" y="278892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Brand ASUS"/>
          <p:cNvSpPr/>
          <p:nvPr/>
        </p:nvSpPr>
        <p:spPr>
          <a:xfrm>
            <a:off x="5276088" y="2788920"/>
            <a:ext cx="8686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5276088" y="278892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ASUS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Brand HP"/>
          <p:cNvSpPr/>
          <p:nvPr/>
        </p:nvSpPr>
        <p:spPr>
          <a:xfrm>
            <a:off x="6254496" y="2788920"/>
            <a:ext cx="68580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254496" y="2788920"/>
            <a:ext cx="685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Brand Intel"/>
          <p:cNvSpPr/>
          <p:nvPr/>
        </p:nvSpPr>
        <p:spPr>
          <a:xfrm>
            <a:off x="7050024" y="2788920"/>
            <a:ext cx="8686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050024" y="278892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Intel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Brand Samsung"/>
          <p:cNvSpPr/>
          <p:nvPr/>
        </p:nvSpPr>
        <p:spPr>
          <a:xfrm>
            <a:off x="4297680" y="3246120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297680" y="324612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Samsung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9" name="Brand Kingston"/>
          <p:cNvSpPr/>
          <p:nvPr/>
        </p:nvSpPr>
        <p:spPr>
          <a:xfrm>
            <a:off x="5504688" y="3246120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504688" y="324612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Kingston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1" name="Brand Cisco"/>
          <p:cNvSpPr/>
          <p:nvPr/>
        </p:nvSpPr>
        <p:spPr>
          <a:xfrm>
            <a:off x="6711696" y="3246120"/>
            <a:ext cx="8686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711696" y="3246120"/>
            <a:ext cx="868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Cisco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3" name="Brand Toshiba"/>
          <p:cNvSpPr/>
          <p:nvPr/>
        </p:nvSpPr>
        <p:spPr>
          <a:xfrm>
            <a:off x="4297680" y="370332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4297680" y="37033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Toshiba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5" name="Brand IBM"/>
          <p:cNvSpPr/>
          <p:nvPr/>
        </p:nvSpPr>
        <p:spPr>
          <a:xfrm>
            <a:off x="5413248" y="3703320"/>
            <a:ext cx="73152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5413248" y="3703320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IBM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7" name="Brand Fujitsu"/>
          <p:cNvSpPr/>
          <p:nvPr/>
        </p:nvSpPr>
        <p:spPr>
          <a:xfrm>
            <a:off x="6254496" y="370332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6254496" y="37033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Fujitsu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9" name="Brand Hitachi"/>
          <p:cNvSpPr/>
          <p:nvPr/>
        </p:nvSpPr>
        <p:spPr>
          <a:xfrm>
            <a:off x="7370064" y="370332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7370064" y="37033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Hitachi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1" name="Callout"/>
          <p:cNvSpPr/>
          <p:nvPr/>
        </p:nvSpPr>
        <p:spPr>
          <a:xfrm>
            <a:off x="457200" y="4206240"/>
            <a:ext cx="8229600" cy="502920"/>
          </a:xfrm>
          <a:prstGeom prst="roundRect">
            <a:avLst>
              <a:gd name="adj" fmla="val 21818"/>
            </a:avLst>
          </a:prstGeom>
          <a:solidFill>
            <a:schemeClr val="tx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2" name="Image 0" descr="Внима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320540"/>
            <a:ext cx="274320" cy="274320"/>
          </a:xfrm>
          <a:prstGeom prst="rect">
            <a:avLst/>
          </a:prstGeom>
        </p:spPr>
      </p:pic>
      <p:sp>
        <p:nvSpPr>
          <p:cNvPr id="33" name="Text 30"/>
          <p:cNvSpPr txBox="1"/>
          <p:nvPr/>
        </p:nvSpPr>
        <p:spPr>
          <a:xfrm>
            <a:off x="1143000" y="42062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Таможенные органы усилили контроль по товарам в ТРОИС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6B759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Оборудование в разобранном виде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11430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Ввоз промышленного оборудования или линии с декларированием одним кодом ТН ВЭД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 0" descr="Производственная лини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384" y="310781"/>
            <a:ext cx="1666431" cy="1197979"/>
          </a:xfrm>
          <a:prstGeom prst="rect">
            <a:avLst/>
          </a:prstGeom>
        </p:spPr>
      </p:pic>
      <p:sp>
        <p:nvSpPr>
          <p:cNvPr id="5" name="Card no decision"/>
          <p:cNvSpPr/>
          <p:nvPr/>
        </p:nvSpPr>
        <p:spPr>
          <a:xfrm>
            <a:off x="457200" y="1783080"/>
            <a:ext cx="3931920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85800" y="196596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685800" y="1965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1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1234440" y="192024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Без предварительного решения о классификации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85800" y="2560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Необходимые условия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85800" y="2880360"/>
            <a:ext cx="3474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Все партии товара находятся на одном СВХ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Названия всех компонентов в документах совпадают с техническим описанием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Неразрывность процесса между всеми участками линии</a:t>
            </a:r>
          </a:p>
        </p:txBody>
      </p:sp>
      <p:sp>
        <p:nvSpPr>
          <p:cNvPr id="11" name="Card with decision"/>
          <p:cNvSpPr/>
          <p:nvPr/>
        </p:nvSpPr>
        <p:spPr>
          <a:xfrm>
            <a:off x="4754880" y="1783080"/>
            <a:ext cx="3931920" cy="2880360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983480" y="196596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983480" y="1965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22357A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2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5532120" y="192024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При наличии предварительного решения о классификации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983480" y="2560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6B8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Преимущества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983480" y="2880360"/>
            <a:ext cx="3474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Ввоз оборудования частями в разные периоды времени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Ставка пошлины — по коду ТН ВЭД из предварительного решения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6B759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6B759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l Logist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1463040" cy="226617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457200" y="100584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Благодарю за внимание</a:t>
            </a:r>
            <a:endParaRPr kumimoji="0" lang="en-US" sz="315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Image 1" descr="/tmp/claude-0/-home-claude/12c4cd33-56b8-5070-b4ac-8920b5c2040d/scratchpad/ppt/img/ic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276856"/>
            <a:ext cx="237744" cy="237744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914400" y="22402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Тимур Давиташвили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Image 2" descr="/tmp/claude-0/-home-claude/12c4cd33-56b8-5070-b4ac-8920b5c2040d/scratchpad/ppt/img/ic2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34056"/>
            <a:ext cx="237744" cy="237744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914400" y="26974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Директор направления ТО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8" name="Image 3" descr="/tmp/claude-0/-home-claude/12c4cd33-56b8-5070-b4ac-8920b5c2040d/scratchpad/ppt/img/ic2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191256"/>
            <a:ext cx="237744" cy="237744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14400" y="315468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105120, Москва, Большой Полуярославский переулок, д. 10, стр. 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0" name="Image 4" descr="/tmp/claude-0/-home-claude/12c4cd33-56b8-5070-b4ac-8920b5c2040d/scratchpad/ppt/img/ic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877056"/>
            <a:ext cx="237744" cy="237744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14400" y="38404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+7 985 411 37 83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2" name="Image 5" descr="/tmp/claude-0/-home-claude/12c4cd33-56b8-5070-b4ac-8920b5c2040d/scratchpad/ppt/img/ic2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4334256"/>
            <a:ext cx="237744" cy="237744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91440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timur.davitashvili@intel-logistic.com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B254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14" name="Photo" descr="Кружка Intel Logistic в переговорной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786E-CA57-A54A-CBE2-50EADAD6E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8867EA2-EDAF-DE97-BBEE-5195FFE569A5}"/>
              </a:ext>
            </a:extLst>
          </p:cNvPr>
          <p:cNvSpPr txBox="1"/>
          <p:nvPr/>
        </p:nvSpPr>
        <p:spPr>
          <a:xfrm>
            <a:off x="76200" y="2419350"/>
            <a:ext cx="8915400" cy="541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Вопрос-ответ</a:t>
            </a:r>
          </a:p>
        </p:txBody>
      </p:sp>
      <p:pic>
        <p:nvPicPr>
          <p:cNvPr id="2" name="Рисунок 1" descr="Изображение выглядит как символ, бел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930ADBE-AFAC-28BF-522A-328250C3E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71462"/>
            <a:ext cx="152400" cy="152400"/>
          </a:xfrm>
          <a:prstGeom prst="rect">
            <a:avLst/>
          </a:prstGeom>
        </p:spPr>
      </p:pic>
      <p:pic>
        <p:nvPicPr>
          <p:cNvPr id="3" name="Рисунок 2" descr="Изображение выглядит как символ, бел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5FC3675-1DD6-2555-A58C-9FB17F52C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71474"/>
            <a:ext cx="152400" cy="1524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имвол, бел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422EEC1-7418-6C59-4573-B36667D6E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5274"/>
            <a:ext cx="152400" cy="152400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имвол, бел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F1A442F-31AB-CA97-57DF-721B36AE1D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33362"/>
            <a:ext cx="152400" cy="152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058964-7552-1E66-3A23-924FCA5259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" y="165100"/>
            <a:ext cx="8953501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25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3D04-9F5A-F524-9F29-A87FE64B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892B0648-B6DD-C982-31F4-B00114E88C3C}"/>
              </a:ext>
            </a:extLst>
          </p:cNvPr>
          <p:cNvSpPr/>
          <p:nvPr/>
        </p:nvSpPr>
        <p:spPr>
          <a:xfrm rot="5400000">
            <a:off x="-394526" y="394526"/>
            <a:ext cx="5143502" cy="4354449"/>
          </a:xfrm>
          <a:prstGeom prst="round2SameRect">
            <a:avLst>
              <a:gd name="adj1" fmla="val 8645"/>
              <a:gd name="adj2" fmla="val 0"/>
            </a:avLst>
          </a:prstGeom>
          <a:solidFill>
            <a:srgbClr val="3559B8"/>
          </a:solidFill>
          <a:ln>
            <a:solidFill>
              <a:srgbClr val="3559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D8CF34-476F-7676-1C54-ECAA512449F6}"/>
              </a:ext>
            </a:extLst>
          </p:cNvPr>
          <p:cNvSpPr txBox="1"/>
          <p:nvPr/>
        </p:nvSpPr>
        <p:spPr>
          <a:xfrm>
            <a:off x="4329596" y="4781550"/>
            <a:ext cx="48480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2026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3559B8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689C30-AE16-9E91-EAD2-47B711A99894}"/>
              </a:ext>
            </a:extLst>
          </p:cNvPr>
          <p:cNvSpPr txBox="1"/>
          <p:nvPr/>
        </p:nvSpPr>
        <p:spPr>
          <a:xfrm>
            <a:off x="171451" y="4781550"/>
            <a:ext cx="127634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Акция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A15687-FDA7-2F18-5019-70B61A37EAF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18341" y="2471428"/>
            <a:ext cx="1301059" cy="200641"/>
          </a:xfrm>
          <a:prstGeom prst="rect">
            <a:avLst/>
          </a:prstGeom>
        </p:spPr>
      </p:pic>
      <p:sp>
        <p:nvSpPr>
          <p:cNvPr id="16" name="Rechteck 47">
            <a:extLst>
              <a:ext uri="{FF2B5EF4-FFF2-40B4-BE49-F238E27FC236}">
                <a16:creationId xmlns:a16="http://schemas.microsoft.com/office/drawing/2014/main" id="{8A650549-1F1B-2D3E-FBDD-571E89D723AD}"/>
              </a:ext>
            </a:extLst>
          </p:cNvPr>
          <p:cNvSpPr>
            <a:spLocks/>
          </p:cNvSpPr>
          <p:nvPr/>
        </p:nvSpPr>
        <p:spPr bwMode="gray">
          <a:xfrm>
            <a:off x="5876346" y="1561863"/>
            <a:ext cx="1822982" cy="1382958"/>
          </a:xfrm>
          <a:prstGeom prst="rect">
            <a:avLst/>
          </a:prstGeom>
          <a:solidFill>
            <a:srgbClr val="FFBD0A"/>
          </a:solidFill>
          <a:ln w="9525">
            <a:solidFill>
              <a:schemeClr val="accent1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rgbClr val="1A3682"/>
              </a:buClr>
              <a:buSzPct val="95000"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srgbClr val="1A3682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rgbClr val="1A3682"/>
              </a:buClr>
              <a:buSzPct val="95000"/>
              <a:buFontTx/>
              <a:buNone/>
              <a:tabLst/>
              <a:defRPr/>
            </a:pP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srgbClr val="1A3682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817527-6A71-6C45-DB4D-86F24B892C05}"/>
              </a:ext>
            </a:extLst>
          </p:cNvPr>
          <p:cNvSpPr txBox="1"/>
          <p:nvPr/>
        </p:nvSpPr>
        <p:spPr>
          <a:xfrm>
            <a:off x="4814406" y="369215"/>
            <a:ext cx="377009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ПРОМОКОД НА СКИДКУ -3%*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kumimoji="0" lang="ru-RU" sz="2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B90F2D-EB42-6839-9D69-7F67E0200921}"/>
              </a:ext>
            </a:extLst>
          </p:cNvPr>
          <p:cNvSpPr txBox="1"/>
          <p:nvPr/>
        </p:nvSpPr>
        <p:spPr>
          <a:xfrm>
            <a:off x="4648200" y="3790950"/>
            <a:ext cx="4038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суммируется с предыдущим промокодами, действует до начала следующего вебинара, распространяется на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новую услугу, кроме услуги </a:t>
            </a:r>
            <a:r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торгового агента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D1CA83-AC76-5732-F8A4-E04BE0346F64}"/>
              </a:ext>
            </a:extLst>
          </p:cNvPr>
          <p:cNvSpPr txBox="1"/>
          <p:nvPr/>
        </p:nvSpPr>
        <p:spPr>
          <a:xfrm>
            <a:off x="5905463" y="1978985"/>
            <a:ext cx="17647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IL202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1B254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63</a:t>
            </a:r>
            <a:endParaRPr kumimoji="0" lang="ru-RU" sz="22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938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768F-E153-DF4B-5582-9586C00F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, снимок экрана, Шрифт, Цвет электрик">
            <a:extLst>
              <a:ext uri="{FF2B5EF4-FFF2-40B4-BE49-F238E27FC236}">
                <a16:creationId xmlns:a16="http://schemas.microsoft.com/office/drawing/2014/main" id="{A7F02A66-6660-8B6D-274B-4BE5E4264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356E1C-BDD8-D3F2-0B6D-5DC3E1AB5132}"/>
              </a:ext>
            </a:extLst>
          </p:cNvPr>
          <p:cNvSpPr txBox="1"/>
          <p:nvPr/>
        </p:nvSpPr>
        <p:spPr>
          <a:xfrm>
            <a:off x="4329596" y="4781550"/>
            <a:ext cx="48480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2026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1C7DC7-06DA-AD87-B76D-765F3635309C}"/>
              </a:ext>
            </a:extLst>
          </p:cNvPr>
          <p:cNvSpPr txBox="1"/>
          <p:nvPr/>
        </p:nvSpPr>
        <p:spPr>
          <a:xfrm>
            <a:off x="171451" y="4781550"/>
            <a:ext cx="127634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Соцсети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2456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786E-CA57-A54A-CBE2-50EADAD6E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8867EA2-EDAF-DE97-BBEE-5195FFE569A5}"/>
              </a:ext>
            </a:extLst>
          </p:cNvPr>
          <p:cNvSpPr txBox="1"/>
          <p:nvPr/>
        </p:nvSpPr>
        <p:spPr>
          <a:xfrm>
            <a:off x="76200" y="2419350"/>
            <a:ext cx="8915400" cy="541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all" spc="0" normalizeH="0" baseline="0" noProof="0" dirty="0">
                <a:ln>
                  <a:noFill/>
                </a:ln>
                <a:solidFill>
                  <a:srgbClr val="3559B8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Продолжение следует…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F518D58-1762-F812-6F3E-DAE4EFC717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" y="165100"/>
            <a:ext cx="8953501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65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Verdana" panose="020B0604030504040204" pitchFamily="34" charset="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Verdana" panose="020B0604030504040204" pitchFamily="34" charset="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Verdana" panose="020B0604030504040204" pitchFamily="34" charset="0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Интел Логистик ЭТрН">
  <a:themeElements>
    <a:clrScheme name="Intel Logistic">
      <a:dk1>
        <a:srgbClr val="3559B8"/>
      </a:dk1>
      <a:lt1>
        <a:srgbClr val="F5F5F5"/>
      </a:lt1>
      <a:dk2>
        <a:srgbClr val="2C3E50"/>
      </a:dk2>
      <a:lt2>
        <a:srgbClr val="F5F5F5"/>
      </a:lt2>
      <a:accent1>
        <a:srgbClr val="FFBD0A"/>
      </a:accent1>
      <a:accent2>
        <a:srgbClr val="2A479E"/>
      </a:accent2>
      <a:accent3>
        <a:srgbClr val="DCE3F5"/>
      </a:accent3>
      <a:accent4>
        <a:srgbClr val="B57A06"/>
      </a:accent4>
      <a:accent5>
        <a:srgbClr val="DFE2E9"/>
      </a:accent5>
      <a:accent6>
        <a:srgbClr val="5A78D0"/>
      </a:accent6>
      <a:hlink>
        <a:srgbClr val="3559B8"/>
      </a:hlink>
      <a:folHlink>
        <a:srgbClr val="2A479E"/>
      </a:folHlink>
    </a:clrScheme>
    <a:fontScheme name="Интел Логистик ЭТрН">
      <a:majorFont>
        <a:latin typeface="Verdana" panose="020B0604030504040204" pitchFamily="34" charset="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Intel Logistic">
  <a:themeElements>
    <a:clrScheme name="Intel Logistic">
      <a:dk1>
        <a:srgbClr val="1B2540"/>
      </a:dk1>
      <a:lt1>
        <a:srgbClr val="FFFFFF"/>
      </a:lt1>
      <a:dk2>
        <a:srgbClr val="22357A"/>
      </a:dk2>
      <a:lt2>
        <a:srgbClr val="EEF2FB"/>
      </a:lt2>
      <a:accent1>
        <a:srgbClr val="3559B8"/>
      </a:accent1>
      <a:accent2>
        <a:srgbClr val="F6B800"/>
      </a:accent2>
      <a:accent3>
        <a:srgbClr val="22357A"/>
      </a:accent3>
      <a:accent4>
        <a:srgbClr val="6F8FE0"/>
      </a:accent4>
      <a:accent5>
        <a:srgbClr val="DCE4F7"/>
      </a:accent5>
      <a:accent6>
        <a:srgbClr val="6B7590"/>
      </a:accent6>
      <a:hlink>
        <a:srgbClr val="3559B8"/>
      </a:hlink>
      <a:folHlink>
        <a:srgbClr val="6F8FE0"/>
      </a:folHlink>
    </a:clrScheme>
    <a:fontScheme name="Intel Logistic">
      <a:majorFont>
        <a:latin typeface="Verdana" panose="020B0604030504040204" pitchFamily="34" charset="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Verdana" panose="020B0604030504040204" pitchFamily="34" charset="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 panose="020B0604030504040204" pitchFamily="34" charset="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6056</Words>
  <Application>Microsoft Office PowerPoint</Application>
  <PresentationFormat>Экран (16:9)</PresentationFormat>
  <Paragraphs>775</Paragraphs>
  <Slides>57</Slides>
  <Notes>54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57</vt:i4>
      </vt:variant>
    </vt:vector>
  </HeadingPairs>
  <TitlesOfParts>
    <vt:vector size="69" baseType="lpstr">
      <vt:lpstr>Aptos</vt:lpstr>
      <vt:lpstr>Arial</vt:lpstr>
      <vt:lpstr>Calibri</vt:lpstr>
      <vt:lpstr>Calibri Light</vt:lpstr>
      <vt:lpstr>Verdana</vt:lpstr>
      <vt:lpstr>Office Theme</vt:lpstr>
      <vt:lpstr>Тема Office</vt:lpstr>
      <vt:lpstr>1_Тема Office</vt:lpstr>
      <vt:lpstr>Интел Логистик ЭТрН</vt:lpstr>
      <vt:lpstr>Intel Logistic</vt:lpstr>
      <vt:lpstr>2_Тема Office</vt:lpstr>
      <vt:lpstr>1_Office Theme</vt:lpstr>
      <vt:lpstr>Презентация PowerPoint</vt:lpstr>
      <vt:lpstr>ЭТрН без потерь</vt:lpstr>
      <vt:lpstr>Бумажная накладная больше не закрывает перевозку</vt:lpstr>
      <vt:lpstr>Четыре подписи — один документ</vt:lpstr>
      <vt:lpstr>Цена незавершённой ЭТрН — для вас и ваших покупателей</vt:lpstr>
      <vt:lpstr>Где ЭТрН «застревает» на практике</vt:lpstr>
      <vt:lpstr>Перевозка закрыта, только когда получатель подписал третий титул</vt:lpstr>
      <vt:lpstr>Вся цепочка документов — в электронном виде</vt:lpstr>
      <vt:lpstr>Каналы работы с ЭТрН</vt:lpstr>
      <vt:lpstr>ЭТрН видна в карточке заказа</vt:lpstr>
      <vt:lpstr>Единые правила для всех, кто везёт ваш груз</vt:lpstr>
      <vt:lpstr>Что нужно от вас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 чём поговорим</vt:lpstr>
      <vt:lpstr>ПП № 867 от 10 июля 2026 года</vt:lpstr>
      <vt:lpstr>Нотификация ФСБ</vt:lpstr>
      <vt:lpstr>ТРОИС и параллельный импорт</vt:lpstr>
      <vt:lpstr>Оборудование в разобранном виде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INTEL LOGISTIC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Вебинар: Иран, транзит и навигационные пломбы</dc:title>
  <dc:subject>PptxGenJS Presentation</dc:subject>
  <dc:creator>PptxGenJS</dc:creator>
  <cp:lastModifiedBy>Андрей Утенышев</cp:lastModifiedBy>
  <cp:revision>19</cp:revision>
  <dcterms:created xsi:type="dcterms:W3CDTF">2026-10-23T12:19:51Z</dcterms:created>
  <dcterms:modified xsi:type="dcterms:W3CDTF">2026-10-29T06:28:51Z</dcterms:modified>
</cp:coreProperties>
</file>